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7"/>
  </p:notesMasterIdLst>
  <p:handoutMasterIdLst>
    <p:handoutMasterId r:id="rId28"/>
  </p:handoutMasterIdLst>
  <p:sldIdLst>
    <p:sldId id="383" r:id="rId5"/>
    <p:sldId id="329" r:id="rId6"/>
    <p:sldId id="388" r:id="rId7"/>
    <p:sldId id="283" r:id="rId8"/>
    <p:sldId id="362" r:id="rId9"/>
    <p:sldId id="390" r:id="rId10"/>
    <p:sldId id="385" r:id="rId11"/>
    <p:sldId id="352" r:id="rId12"/>
    <p:sldId id="331" r:id="rId13"/>
    <p:sldId id="395" r:id="rId14"/>
    <p:sldId id="396" r:id="rId15"/>
    <p:sldId id="389" r:id="rId16"/>
    <p:sldId id="387" r:id="rId17"/>
    <p:sldId id="391" r:id="rId18"/>
    <p:sldId id="393" r:id="rId19"/>
    <p:sldId id="394" r:id="rId20"/>
    <p:sldId id="392" r:id="rId21"/>
    <p:sldId id="397" r:id="rId22"/>
    <p:sldId id="398" r:id="rId23"/>
    <p:sldId id="399" r:id="rId24"/>
    <p:sldId id="380" r:id="rId25"/>
    <p:sldId id="378" r:id="rId26"/>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BB928E10-A69C-42F6-8B07-A2FEAC067766}">
          <p14:sldIdLst>
            <p14:sldId id="383"/>
          </p14:sldIdLst>
        </p14:section>
        <p14:section name="SLIDE STARTERS" id="{ACC24B29-0CC7-491A-A98A-CF7CBDBE501E}">
          <p14:sldIdLst>
            <p14:sldId id="329"/>
            <p14:sldId id="388"/>
            <p14:sldId id="283"/>
            <p14:sldId id="362"/>
            <p14:sldId id="390"/>
            <p14:sldId id="385"/>
            <p14:sldId id="352"/>
            <p14:sldId id="331"/>
            <p14:sldId id="395"/>
            <p14:sldId id="396"/>
            <p14:sldId id="389"/>
            <p14:sldId id="387"/>
            <p14:sldId id="391"/>
            <p14:sldId id="393"/>
            <p14:sldId id="394"/>
            <p14:sldId id="392"/>
            <p14:sldId id="397"/>
            <p14:sldId id="398"/>
            <p14:sldId id="399"/>
            <p14:sldId id="380"/>
          </p14:sldIdLst>
        </p14:section>
        <p14:section name="THANK YOU" id="{6CD91DAB-8EC3-4802-89E9-0F1C7022FB28}">
          <p14:sldIdLst>
            <p14:sldId id="3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E44EC4"/>
    <a:srgbClr val="000000"/>
    <a:srgbClr val="FC046E"/>
    <a:srgbClr val="FFFFFF"/>
    <a:srgbClr val="DC5924"/>
    <a:srgbClr val="E6E6E6"/>
    <a:srgbClr val="0074AF"/>
    <a:srgbClr val="B7472A"/>
    <a:srgbClr val="75D1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5992" autoAdjust="0"/>
  </p:normalViewPr>
  <p:slideViewPr>
    <p:cSldViewPr snapToGrid="0">
      <p:cViewPr varScale="1">
        <p:scale>
          <a:sx n="59" d="100"/>
          <a:sy n="59" d="100"/>
        </p:scale>
        <p:origin x="1176" y="66"/>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p:scale>
          <a:sx n="66" d="100"/>
          <a:sy n="66" d="100"/>
        </p:scale>
        <p:origin x="2539" y="28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9213C3-3B08-4A8E-9F05-33E7545A12E5}"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B474137F-A72F-48F2-ADB9-4F49E086C095}">
      <dgm:prSet custT="1"/>
      <dgm:spPr/>
      <dgm:t>
        <a:bodyPr/>
        <a:lstStyle/>
        <a:p>
          <a:r>
            <a:rPr lang="en-US" sz="2400" b="1" i="0" dirty="0"/>
            <a:t>Supply Chain Analytics Market Key Takeaways</a:t>
          </a:r>
          <a:endParaRPr lang="en-US" sz="2400" b="1" dirty="0"/>
        </a:p>
      </dgm:t>
    </dgm:pt>
    <dgm:pt modelId="{30BB7849-4557-45DB-865E-00D480258954}" type="parTrans" cxnId="{00F971BE-3300-4EC1-958A-DAB8F13EAF87}">
      <dgm:prSet/>
      <dgm:spPr/>
      <dgm:t>
        <a:bodyPr/>
        <a:lstStyle/>
        <a:p>
          <a:endParaRPr lang="en-US" sz="2000"/>
        </a:p>
      </dgm:t>
    </dgm:pt>
    <dgm:pt modelId="{FB4E1D6D-8256-4160-9EFD-C6611A276E8E}" type="sibTrans" cxnId="{00F971BE-3300-4EC1-958A-DAB8F13EAF87}">
      <dgm:prSet/>
      <dgm:spPr/>
      <dgm:t>
        <a:bodyPr/>
        <a:lstStyle/>
        <a:p>
          <a:endParaRPr lang="en-US" sz="2000"/>
        </a:p>
      </dgm:t>
    </dgm:pt>
    <dgm:pt modelId="{B9D89B56-5C91-4B9B-ADF9-30B0F94656C4}">
      <dgm:prSet custT="1"/>
      <dgm:spPr/>
      <dgm:t>
        <a:bodyPr/>
        <a:lstStyle/>
        <a:p>
          <a:r>
            <a:rPr lang="en-US" sz="1600" b="0" i="0" dirty="0">
              <a:solidFill>
                <a:schemeClr val="bg1"/>
              </a:solidFill>
            </a:rPr>
            <a:t>North America has generated more than 37% of revenue share in 2023.</a:t>
          </a:r>
          <a:endParaRPr lang="en-US" sz="1600" dirty="0">
            <a:solidFill>
              <a:schemeClr val="bg1"/>
            </a:solidFill>
          </a:endParaRPr>
        </a:p>
      </dgm:t>
    </dgm:pt>
    <dgm:pt modelId="{8C213B46-41BA-4EC0-9E4B-A7C5118F1273}" type="parTrans" cxnId="{40401491-C3EC-485E-9C61-3B674CD31481}">
      <dgm:prSet/>
      <dgm:spPr/>
      <dgm:t>
        <a:bodyPr/>
        <a:lstStyle/>
        <a:p>
          <a:endParaRPr lang="en-US" sz="2000"/>
        </a:p>
      </dgm:t>
    </dgm:pt>
    <dgm:pt modelId="{BAA4326F-CA1B-4578-A540-2BD388067B38}" type="sibTrans" cxnId="{40401491-C3EC-485E-9C61-3B674CD31481}">
      <dgm:prSet/>
      <dgm:spPr/>
      <dgm:t>
        <a:bodyPr/>
        <a:lstStyle/>
        <a:p>
          <a:endParaRPr lang="en-US" sz="2000"/>
        </a:p>
      </dgm:t>
    </dgm:pt>
    <dgm:pt modelId="{70EB5992-D249-49BB-9AD7-11E2DD7E08C6}">
      <dgm:prSet custT="1"/>
      <dgm:spPr/>
      <dgm:t>
        <a:bodyPr/>
        <a:lstStyle/>
        <a:p>
          <a:r>
            <a:rPr lang="en-US" sz="1600" b="0" i="0" dirty="0">
              <a:solidFill>
                <a:schemeClr val="bg1"/>
              </a:solidFill>
            </a:rPr>
            <a:t>Asia Pacific region is expected to expand at the fastest CAGR between 2024 and 2034.</a:t>
          </a:r>
          <a:endParaRPr lang="en-US" sz="1600" dirty="0">
            <a:solidFill>
              <a:schemeClr val="bg1"/>
            </a:solidFill>
          </a:endParaRPr>
        </a:p>
      </dgm:t>
    </dgm:pt>
    <dgm:pt modelId="{46FD4FD9-7A51-4DF3-8738-48B9E00FB3F5}" type="parTrans" cxnId="{FFD0B8F3-2BA4-491B-9C9A-AF17BA52333C}">
      <dgm:prSet/>
      <dgm:spPr/>
      <dgm:t>
        <a:bodyPr/>
        <a:lstStyle/>
        <a:p>
          <a:endParaRPr lang="en-US" sz="2000"/>
        </a:p>
      </dgm:t>
    </dgm:pt>
    <dgm:pt modelId="{7832F51B-1E2D-4BCD-BA51-44F80D953969}" type="sibTrans" cxnId="{FFD0B8F3-2BA4-491B-9C9A-AF17BA52333C}">
      <dgm:prSet/>
      <dgm:spPr/>
      <dgm:t>
        <a:bodyPr/>
        <a:lstStyle/>
        <a:p>
          <a:endParaRPr lang="en-US" sz="2000"/>
        </a:p>
      </dgm:t>
    </dgm:pt>
    <dgm:pt modelId="{81A15F3C-88E9-45C2-81B1-348CB43A6F89}">
      <dgm:prSet custT="1"/>
      <dgm:spPr/>
      <dgm:t>
        <a:bodyPr/>
        <a:lstStyle/>
        <a:p>
          <a:r>
            <a:rPr lang="en-US" sz="1600" b="0" i="0" dirty="0">
              <a:solidFill>
                <a:schemeClr val="bg1"/>
              </a:solidFill>
            </a:rPr>
            <a:t>By Solution, the sales and operations segments held the largest market share of over 26% in 2024.</a:t>
          </a:r>
          <a:endParaRPr lang="en-US" sz="1600" dirty="0">
            <a:solidFill>
              <a:schemeClr val="bg1"/>
            </a:solidFill>
          </a:endParaRPr>
        </a:p>
      </dgm:t>
    </dgm:pt>
    <dgm:pt modelId="{551E9452-7C6B-4EE5-9C0B-25BED128A9E0}" type="parTrans" cxnId="{7649F9F2-7CCB-44B4-BC2F-EEADD66D4C01}">
      <dgm:prSet/>
      <dgm:spPr/>
      <dgm:t>
        <a:bodyPr/>
        <a:lstStyle/>
        <a:p>
          <a:endParaRPr lang="en-US" sz="2000"/>
        </a:p>
      </dgm:t>
    </dgm:pt>
    <dgm:pt modelId="{DFDDFAE0-4109-4CDD-A6AA-31EA09E0474C}" type="sibTrans" cxnId="{7649F9F2-7CCB-44B4-BC2F-EEADD66D4C01}">
      <dgm:prSet/>
      <dgm:spPr/>
      <dgm:t>
        <a:bodyPr/>
        <a:lstStyle/>
        <a:p>
          <a:endParaRPr lang="en-US" sz="2000"/>
        </a:p>
      </dgm:t>
    </dgm:pt>
    <dgm:pt modelId="{E5C6F259-B9C4-42AB-A84F-91D5637F2EF7}">
      <dgm:prSet custT="1"/>
      <dgm:spPr/>
      <dgm:t>
        <a:bodyPr/>
        <a:lstStyle/>
        <a:p>
          <a:r>
            <a:rPr lang="en-US" sz="1600" b="0" i="0" dirty="0">
              <a:solidFill>
                <a:schemeClr val="bg1"/>
              </a:solidFill>
            </a:rPr>
            <a:t>By Service, the professional segment is expected to expand at the fastest CAGR between 2024 and 2034.</a:t>
          </a:r>
          <a:endParaRPr lang="en-US" sz="1600" dirty="0">
            <a:solidFill>
              <a:schemeClr val="bg1"/>
            </a:solidFill>
          </a:endParaRPr>
        </a:p>
      </dgm:t>
    </dgm:pt>
    <dgm:pt modelId="{D2FEA421-068B-4B1D-9CD4-2E15095D9D92}" type="parTrans" cxnId="{5AFA6A2F-3759-4C38-AC25-B587A135CFDE}">
      <dgm:prSet/>
      <dgm:spPr/>
      <dgm:t>
        <a:bodyPr/>
        <a:lstStyle/>
        <a:p>
          <a:endParaRPr lang="en-US" sz="2000"/>
        </a:p>
      </dgm:t>
    </dgm:pt>
    <dgm:pt modelId="{35B05040-EC63-401F-8D63-31FCA0C99920}" type="sibTrans" cxnId="{5AFA6A2F-3759-4C38-AC25-B587A135CFDE}">
      <dgm:prSet/>
      <dgm:spPr/>
      <dgm:t>
        <a:bodyPr/>
        <a:lstStyle/>
        <a:p>
          <a:endParaRPr lang="en-US" sz="2000"/>
        </a:p>
      </dgm:t>
    </dgm:pt>
    <dgm:pt modelId="{79B04DB7-D964-41D9-8950-B8E3EF0B88C7}">
      <dgm:prSet custT="1"/>
      <dgm:spPr/>
      <dgm:t>
        <a:bodyPr/>
        <a:lstStyle/>
        <a:p>
          <a:r>
            <a:rPr lang="en-US" sz="1600" b="0" i="0" dirty="0">
              <a:solidFill>
                <a:schemeClr val="bg1"/>
              </a:solidFill>
            </a:rPr>
            <a:t>By Deployment, the cloud segment is predicted to grow the greatest CAGR from 2024 to 2034.</a:t>
          </a:r>
          <a:endParaRPr lang="en-US" sz="1600" dirty="0">
            <a:solidFill>
              <a:schemeClr val="bg1"/>
            </a:solidFill>
          </a:endParaRPr>
        </a:p>
      </dgm:t>
    </dgm:pt>
    <dgm:pt modelId="{B88BB2C7-5DC4-46FA-A6D7-532972FB8659}" type="parTrans" cxnId="{4597337E-8586-46E5-920B-DC66CDBC2659}">
      <dgm:prSet/>
      <dgm:spPr/>
      <dgm:t>
        <a:bodyPr/>
        <a:lstStyle/>
        <a:p>
          <a:endParaRPr lang="en-US" sz="2000"/>
        </a:p>
      </dgm:t>
    </dgm:pt>
    <dgm:pt modelId="{623C9282-5926-43A1-946F-3D0D41581004}" type="sibTrans" cxnId="{4597337E-8586-46E5-920B-DC66CDBC2659}">
      <dgm:prSet/>
      <dgm:spPr/>
      <dgm:t>
        <a:bodyPr/>
        <a:lstStyle/>
        <a:p>
          <a:endParaRPr lang="en-US" sz="2000"/>
        </a:p>
      </dgm:t>
    </dgm:pt>
    <dgm:pt modelId="{BB249738-DF0B-461E-B197-3A219B741ABE}">
      <dgm:prSet custT="1"/>
      <dgm:spPr/>
      <dgm:t>
        <a:bodyPr/>
        <a:lstStyle/>
        <a:p>
          <a:r>
            <a:rPr lang="en-US" sz="1600" b="0" i="0" dirty="0">
              <a:solidFill>
                <a:schemeClr val="bg1"/>
              </a:solidFill>
            </a:rPr>
            <a:t>By Enterprise Size, the large-scale enterprise segment is predicted to dominate the global market between 2024 and 2034.</a:t>
          </a:r>
          <a:endParaRPr lang="en-US" sz="1600" dirty="0">
            <a:solidFill>
              <a:schemeClr val="bg1"/>
            </a:solidFill>
          </a:endParaRPr>
        </a:p>
      </dgm:t>
    </dgm:pt>
    <dgm:pt modelId="{C820B36E-0F66-47E2-90EF-972A22510546}" type="parTrans" cxnId="{35859674-CBCF-4516-9285-3DFCF3564874}">
      <dgm:prSet/>
      <dgm:spPr/>
      <dgm:t>
        <a:bodyPr/>
        <a:lstStyle/>
        <a:p>
          <a:endParaRPr lang="en-US" sz="2000"/>
        </a:p>
      </dgm:t>
    </dgm:pt>
    <dgm:pt modelId="{C4FEE81A-B13D-4375-BB9E-6F335D838B7C}" type="sibTrans" cxnId="{35859674-CBCF-4516-9285-3DFCF3564874}">
      <dgm:prSet/>
      <dgm:spPr/>
      <dgm:t>
        <a:bodyPr/>
        <a:lstStyle/>
        <a:p>
          <a:endParaRPr lang="en-US" sz="2000"/>
        </a:p>
      </dgm:t>
    </dgm:pt>
    <dgm:pt modelId="{1F4F8056-6C3B-4A30-8012-CFFD6CB5F18B}">
      <dgm:prSet/>
      <dgm:spPr/>
      <dgm:t>
        <a:bodyPr/>
        <a:lstStyle/>
        <a:p>
          <a:endParaRPr lang="en-US" sz="2000"/>
        </a:p>
      </dgm:t>
    </dgm:pt>
    <dgm:pt modelId="{34B5ECC8-78CE-4193-AD06-031E61835611}" type="parTrans" cxnId="{0E144A29-1D4C-48DF-93DA-D9490FB20B3A}">
      <dgm:prSet/>
      <dgm:spPr/>
      <dgm:t>
        <a:bodyPr/>
        <a:lstStyle/>
        <a:p>
          <a:endParaRPr lang="en-US" sz="2000"/>
        </a:p>
      </dgm:t>
    </dgm:pt>
    <dgm:pt modelId="{E992E2EE-3F56-4C74-B19D-BF91A1518782}" type="sibTrans" cxnId="{0E144A29-1D4C-48DF-93DA-D9490FB20B3A}">
      <dgm:prSet/>
      <dgm:spPr/>
      <dgm:t>
        <a:bodyPr/>
        <a:lstStyle/>
        <a:p>
          <a:endParaRPr lang="en-US" sz="2000"/>
        </a:p>
      </dgm:t>
    </dgm:pt>
    <dgm:pt modelId="{94F49EE9-CAF1-4B51-B925-8A43D78F124E}" type="pres">
      <dgm:prSet presAssocID="{F79213C3-3B08-4A8E-9F05-33E7545A12E5}" presName="compositeShape" presStyleCnt="0">
        <dgm:presLayoutVars>
          <dgm:chMax val="7"/>
          <dgm:dir/>
          <dgm:resizeHandles val="exact"/>
        </dgm:presLayoutVars>
      </dgm:prSet>
      <dgm:spPr/>
    </dgm:pt>
    <dgm:pt modelId="{F57C2778-31A8-4A39-8A60-F7B5C94AFC88}" type="pres">
      <dgm:prSet presAssocID="{B474137F-A72F-48F2-ADB9-4F49E086C095}" presName="circ1" presStyleLbl="vennNode1" presStyleIdx="0" presStyleCnt="7"/>
      <dgm:spPr/>
    </dgm:pt>
    <dgm:pt modelId="{C96337D5-10E7-45B5-95C5-94532581A895}" type="pres">
      <dgm:prSet presAssocID="{B474137F-A72F-48F2-ADB9-4F49E086C095}" presName="circ1Tx" presStyleLbl="revTx" presStyleIdx="0" presStyleCnt="0" custScaleX="192976" custLinFactNeighborX="0" custLinFactNeighborY="-52400">
        <dgm:presLayoutVars>
          <dgm:chMax val="0"/>
          <dgm:chPref val="0"/>
          <dgm:bulletEnabled val="1"/>
        </dgm:presLayoutVars>
      </dgm:prSet>
      <dgm:spPr/>
    </dgm:pt>
    <dgm:pt modelId="{EA2931B4-724C-49D7-82C6-32BF1B335B81}" type="pres">
      <dgm:prSet presAssocID="{B9D89B56-5C91-4B9B-ADF9-30B0F94656C4}" presName="circ2" presStyleLbl="vennNode1" presStyleIdx="1" presStyleCnt="7"/>
      <dgm:spPr/>
    </dgm:pt>
    <dgm:pt modelId="{036810A1-E2FE-43F5-BE97-C5E2972C681F}" type="pres">
      <dgm:prSet presAssocID="{B9D89B56-5C91-4B9B-ADF9-30B0F94656C4}" presName="circ2Tx" presStyleLbl="revTx" presStyleIdx="0" presStyleCnt="0">
        <dgm:presLayoutVars>
          <dgm:chMax val="0"/>
          <dgm:chPref val="0"/>
          <dgm:bulletEnabled val="1"/>
        </dgm:presLayoutVars>
      </dgm:prSet>
      <dgm:spPr/>
    </dgm:pt>
    <dgm:pt modelId="{DD568146-2412-49A9-B318-C65B760A2F5C}" type="pres">
      <dgm:prSet presAssocID="{70EB5992-D249-49BB-9AD7-11E2DD7E08C6}" presName="circ3" presStyleLbl="vennNode1" presStyleIdx="2" presStyleCnt="7"/>
      <dgm:spPr/>
    </dgm:pt>
    <dgm:pt modelId="{BFD7C8BE-83AB-4D89-B209-8C65BE9C3C1A}" type="pres">
      <dgm:prSet presAssocID="{70EB5992-D249-49BB-9AD7-11E2DD7E08C6}" presName="circ3Tx" presStyleLbl="revTx" presStyleIdx="0" presStyleCnt="0">
        <dgm:presLayoutVars>
          <dgm:chMax val="0"/>
          <dgm:chPref val="0"/>
          <dgm:bulletEnabled val="1"/>
        </dgm:presLayoutVars>
      </dgm:prSet>
      <dgm:spPr/>
    </dgm:pt>
    <dgm:pt modelId="{673CD274-5449-47F0-99F8-8AA7FBE9D054}" type="pres">
      <dgm:prSet presAssocID="{81A15F3C-88E9-45C2-81B1-348CB43A6F89}" presName="circ4" presStyleLbl="vennNode1" presStyleIdx="3" presStyleCnt="7"/>
      <dgm:spPr/>
    </dgm:pt>
    <dgm:pt modelId="{7BC6CAE8-28C4-4895-8297-ABCCD7EB04DC}" type="pres">
      <dgm:prSet presAssocID="{81A15F3C-88E9-45C2-81B1-348CB43A6F89}" presName="circ4Tx" presStyleLbl="revTx" presStyleIdx="0" presStyleCnt="0">
        <dgm:presLayoutVars>
          <dgm:chMax val="0"/>
          <dgm:chPref val="0"/>
          <dgm:bulletEnabled val="1"/>
        </dgm:presLayoutVars>
      </dgm:prSet>
      <dgm:spPr/>
    </dgm:pt>
    <dgm:pt modelId="{721FFFBC-DF0A-4752-9AD0-22E811089701}" type="pres">
      <dgm:prSet presAssocID="{E5C6F259-B9C4-42AB-A84F-91D5637F2EF7}" presName="circ5" presStyleLbl="vennNode1" presStyleIdx="4" presStyleCnt="7"/>
      <dgm:spPr/>
    </dgm:pt>
    <dgm:pt modelId="{5D6A5B8E-C487-40D5-BF6B-2C3370304ACC}" type="pres">
      <dgm:prSet presAssocID="{E5C6F259-B9C4-42AB-A84F-91D5637F2EF7}" presName="circ5Tx" presStyleLbl="revTx" presStyleIdx="0" presStyleCnt="0">
        <dgm:presLayoutVars>
          <dgm:chMax val="0"/>
          <dgm:chPref val="0"/>
          <dgm:bulletEnabled val="1"/>
        </dgm:presLayoutVars>
      </dgm:prSet>
      <dgm:spPr/>
    </dgm:pt>
    <dgm:pt modelId="{EFEBA74B-CF3E-4ED9-8600-DBD940215D8E}" type="pres">
      <dgm:prSet presAssocID="{79B04DB7-D964-41D9-8950-B8E3EF0B88C7}" presName="circ6" presStyleLbl="vennNode1" presStyleIdx="5" presStyleCnt="7"/>
      <dgm:spPr/>
    </dgm:pt>
    <dgm:pt modelId="{7BF73664-A277-4228-B4DD-306255C1584E}" type="pres">
      <dgm:prSet presAssocID="{79B04DB7-D964-41D9-8950-B8E3EF0B88C7}" presName="circ6Tx" presStyleLbl="revTx" presStyleIdx="0" presStyleCnt="0">
        <dgm:presLayoutVars>
          <dgm:chMax val="0"/>
          <dgm:chPref val="0"/>
          <dgm:bulletEnabled val="1"/>
        </dgm:presLayoutVars>
      </dgm:prSet>
      <dgm:spPr/>
    </dgm:pt>
    <dgm:pt modelId="{BF088C78-4A76-402F-9A00-09CFEE012DAD}" type="pres">
      <dgm:prSet presAssocID="{BB249738-DF0B-461E-B197-3A219B741ABE}" presName="circ7" presStyleLbl="vennNode1" presStyleIdx="6" presStyleCnt="7"/>
      <dgm:spPr/>
    </dgm:pt>
    <dgm:pt modelId="{88B9D2D4-43F0-45D6-A33E-F02AD2270A3A}" type="pres">
      <dgm:prSet presAssocID="{BB249738-DF0B-461E-B197-3A219B741ABE}" presName="circ7Tx" presStyleLbl="revTx" presStyleIdx="0" presStyleCnt="0">
        <dgm:presLayoutVars>
          <dgm:chMax val="0"/>
          <dgm:chPref val="0"/>
          <dgm:bulletEnabled val="1"/>
        </dgm:presLayoutVars>
      </dgm:prSet>
      <dgm:spPr/>
    </dgm:pt>
  </dgm:ptLst>
  <dgm:cxnLst>
    <dgm:cxn modelId="{48647715-5AB5-4D7F-84C7-315329765441}" type="presOf" srcId="{79B04DB7-D964-41D9-8950-B8E3EF0B88C7}" destId="{7BF73664-A277-4228-B4DD-306255C1584E}" srcOrd="0" destOrd="0" presId="urn:microsoft.com/office/officeart/2005/8/layout/venn1"/>
    <dgm:cxn modelId="{0E144A29-1D4C-48DF-93DA-D9490FB20B3A}" srcId="{F79213C3-3B08-4A8E-9F05-33E7545A12E5}" destId="{1F4F8056-6C3B-4A30-8012-CFFD6CB5F18B}" srcOrd="7" destOrd="0" parTransId="{34B5ECC8-78CE-4193-AD06-031E61835611}" sibTransId="{E992E2EE-3F56-4C74-B19D-BF91A1518782}"/>
    <dgm:cxn modelId="{5AFA6A2F-3759-4C38-AC25-B587A135CFDE}" srcId="{F79213C3-3B08-4A8E-9F05-33E7545A12E5}" destId="{E5C6F259-B9C4-42AB-A84F-91D5637F2EF7}" srcOrd="4" destOrd="0" parTransId="{D2FEA421-068B-4B1D-9CD4-2E15095D9D92}" sibTransId="{35B05040-EC63-401F-8D63-31FCA0C99920}"/>
    <dgm:cxn modelId="{6F73B13F-907B-4228-8E91-BF65032342F0}" type="presOf" srcId="{B9D89B56-5C91-4B9B-ADF9-30B0F94656C4}" destId="{036810A1-E2FE-43F5-BE97-C5E2972C681F}" srcOrd="0" destOrd="0" presId="urn:microsoft.com/office/officeart/2005/8/layout/venn1"/>
    <dgm:cxn modelId="{35859674-CBCF-4516-9285-3DFCF3564874}" srcId="{F79213C3-3B08-4A8E-9F05-33E7545A12E5}" destId="{BB249738-DF0B-461E-B197-3A219B741ABE}" srcOrd="6" destOrd="0" parTransId="{C820B36E-0F66-47E2-90EF-972A22510546}" sibTransId="{C4FEE81A-B13D-4375-BB9E-6F335D838B7C}"/>
    <dgm:cxn modelId="{4597337E-8586-46E5-920B-DC66CDBC2659}" srcId="{F79213C3-3B08-4A8E-9F05-33E7545A12E5}" destId="{79B04DB7-D964-41D9-8950-B8E3EF0B88C7}" srcOrd="5" destOrd="0" parTransId="{B88BB2C7-5DC4-46FA-A6D7-532972FB8659}" sibTransId="{623C9282-5926-43A1-946F-3D0D41581004}"/>
    <dgm:cxn modelId="{40401491-C3EC-485E-9C61-3B674CD31481}" srcId="{F79213C3-3B08-4A8E-9F05-33E7545A12E5}" destId="{B9D89B56-5C91-4B9B-ADF9-30B0F94656C4}" srcOrd="1" destOrd="0" parTransId="{8C213B46-41BA-4EC0-9E4B-A7C5118F1273}" sibTransId="{BAA4326F-CA1B-4578-A540-2BD388067B38}"/>
    <dgm:cxn modelId="{6D4E38AA-2390-4252-A32F-886263E36AA5}" type="presOf" srcId="{F79213C3-3B08-4A8E-9F05-33E7545A12E5}" destId="{94F49EE9-CAF1-4B51-B925-8A43D78F124E}" srcOrd="0" destOrd="0" presId="urn:microsoft.com/office/officeart/2005/8/layout/venn1"/>
    <dgm:cxn modelId="{2C9F8CAD-68D9-40CE-B257-687588A9E24E}" type="presOf" srcId="{81A15F3C-88E9-45C2-81B1-348CB43A6F89}" destId="{7BC6CAE8-28C4-4895-8297-ABCCD7EB04DC}" srcOrd="0" destOrd="0" presId="urn:microsoft.com/office/officeart/2005/8/layout/venn1"/>
    <dgm:cxn modelId="{89BEB2AD-D690-4A8A-8483-2444733FB7C4}" type="presOf" srcId="{E5C6F259-B9C4-42AB-A84F-91D5637F2EF7}" destId="{5D6A5B8E-C487-40D5-BF6B-2C3370304ACC}" srcOrd="0" destOrd="0" presId="urn:microsoft.com/office/officeart/2005/8/layout/venn1"/>
    <dgm:cxn modelId="{00F971BE-3300-4EC1-958A-DAB8F13EAF87}" srcId="{F79213C3-3B08-4A8E-9F05-33E7545A12E5}" destId="{B474137F-A72F-48F2-ADB9-4F49E086C095}" srcOrd="0" destOrd="0" parTransId="{30BB7849-4557-45DB-865E-00D480258954}" sibTransId="{FB4E1D6D-8256-4160-9EFD-C6611A276E8E}"/>
    <dgm:cxn modelId="{9F0418CD-BDCE-4223-A3CB-807EBA561565}" type="presOf" srcId="{70EB5992-D249-49BB-9AD7-11E2DD7E08C6}" destId="{BFD7C8BE-83AB-4D89-B209-8C65BE9C3C1A}" srcOrd="0" destOrd="0" presId="urn:microsoft.com/office/officeart/2005/8/layout/venn1"/>
    <dgm:cxn modelId="{6A2715DF-FB08-4129-B3A0-A83147304082}" type="presOf" srcId="{BB249738-DF0B-461E-B197-3A219B741ABE}" destId="{88B9D2D4-43F0-45D6-A33E-F02AD2270A3A}" srcOrd="0" destOrd="0" presId="urn:microsoft.com/office/officeart/2005/8/layout/venn1"/>
    <dgm:cxn modelId="{7649F9F2-7CCB-44B4-BC2F-EEADD66D4C01}" srcId="{F79213C3-3B08-4A8E-9F05-33E7545A12E5}" destId="{81A15F3C-88E9-45C2-81B1-348CB43A6F89}" srcOrd="3" destOrd="0" parTransId="{551E9452-7C6B-4EE5-9C0B-25BED128A9E0}" sibTransId="{DFDDFAE0-4109-4CDD-A6AA-31EA09E0474C}"/>
    <dgm:cxn modelId="{FFD0B8F3-2BA4-491B-9C9A-AF17BA52333C}" srcId="{F79213C3-3B08-4A8E-9F05-33E7545A12E5}" destId="{70EB5992-D249-49BB-9AD7-11E2DD7E08C6}" srcOrd="2" destOrd="0" parTransId="{46FD4FD9-7A51-4DF3-8738-48B9E00FB3F5}" sibTransId="{7832F51B-1E2D-4BCD-BA51-44F80D953969}"/>
    <dgm:cxn modelId="{90E210F5-DB70-400E-AAA5-019FFB0ACEF6}" type="presOf" srcId="{B474137F-A72F-48F2-ADB9-4F49E086C095}" destId="{C96337D5-10E7-45B5-95C5-94532581A895}" srcOrd="0" destOrd="0" presId="urn:microsoft.com/office/officeart/2005/8/layout/venn1"/>
    <dgm:cxn modelId="{123DA5F0-EC21-449A-95E1-A5CBF6DF6187}" type="presParOf" srcId="{94F49EE9-CAF1-4B51-B925-8A43D78F124E}" destId="{F57C2778-31A8-4A39-8A60-F7B5C94AFC88}" srcOrd="0" destOrd="0" presId="urn:microsoft.com/office/officeart/2005/8/layout/venn1"/>
    <dgm:cxn modelId="{E01D0390-7529-4CEC-B1D8-403E6C50B7E9}" type="presParOf" srcId="{94F49EE9-CAF1-4B51-B925-8A43D78F124E}" destId="{C96337D5-10E7-45B5-95C5-94532581A895}" srcOrd="1" destOrd="0" presId="urn:microsoft.com/office/officeart/2005/8/layout/venn1"/>
    <dgm:cxn modelId="{36028D90-6AC8-4A27-8477-CCD9524358DA}" type="presParOf" srcId="{94F49EE9-CAF1-4B51-B925-8A43D78F124E}" destId="{EA2931B4-724C-49D7-82C6-32BF1B335B81}" srcOrd="2" destOrd="0" presId="urn:microsoft.com/office/officeart/2005/8/layout/venn1"/>
    <dgm:cxn modelId="{A714227A-772A-4949-A624-D045BEAE4BD5}" type="presParOf" srcId="{94F49EE9-CAF1-4B51-B925-8A43D78F124E}" destId="{036810A1-E2FE-43F5-BE97-C5E2972C681F}" srcOrd="3" destOrd="0" presId="urn:microsoft.com/office/officeart/2005/8/layout/venn1"/>
    <dgm:cxn modelId="{78E3021E-8A7A-449F-9974-82362E652D3B}" type="presParOf" srcId="{94F49EE9-CAF1-4B51-B925-8A43D78F124E}" destId="{DD568146-2412-49A9-B318-C65B760A2F5C}" srcOrd="4" destOrd="0" presId="urn:microsoft.com/office/officeart/2005/8/layout/venn1"/>
    <dgm:cxn modelId="{511A9C33-40E1-4959-86F1-2795E98BA435}" type="presParOf" srcId="{94F49EE9-CAF1-4B51-B925-8A43D78F124E}" destId="{BFD7C8BE-83AB-4D89-B209-8C65BE9C3C1A}" srcOrd="5" destOrd="0" presId="urn:microsoft.com/office/officeart/2005/8/layout/venn1"/>
    <dgm:cxn modelId="{89070DA3-8771-4FBB-AE1A-56271A8BBCE2}" type="presParOf" srcId="{94F49EE9-CAF1-4B51-B925-8A43D78F124E}" destId="{673CD274-5449-47F0-99F8-8AA7FBE9D054}" srcOrd="6" destOrd="0" presId="urn:microsoft.com/office/officeart/2005/8/layout/venn1"/>
    <dgm:cxn modelId="{094AC4A3-C151-435B-A6B6-06D2879FBB05}" type="presParOf" srcId="{94F49EE9-CAF1-4B51-B925-8A43D78F124E}" destId="{7BC6CAE8-28C4-4895-8297-ABCCD7EB04DC}" srcOrd="7" destOrd="0" presId="urn:microsoft.com/office/officeart/2005/8/layout/venn1"/>
    <dgm:cxn modelId="{10D82CE6-69D9-4C38-82FE-954FB411A1AF}" type="presParOf" srcId="{94F49EE9-CAF1-4B51-B925-8A43D78F124E}" destId="{721FFFBC-DF0A-4752-9AD0-22E811089701}" srcOrd="8" destOrd="0" presId="urn:microsoft.com/office/officeart/2005/8/layout/venn1"/>
    <dgm:cxn modelId="{ED2C57A4-7456-4241-931E-0771704D966D}" type="presParOf" srcId="{94F49EE9-CAF1-4B51-B925-8A43D78F124E}" destId="{5D6A5B8E-C487-40D5-BF6B-2C3370304ACC}" srcOrd="9" destOrd="0" presId="urn:microsoft.com/office/officeart/2005/8/layout/venn1"/>
    <dgm:cxn modelId="{3FCD9D3C-D35B-4DC1-B2C5-CAB8835510A4}" type="presParOf" srcId="{94F49EE9-CAF1-4B51-B925-8A43D78F124E}" destId="{EFEBA74B-CF3E-4ED9-8600-DBD940215D8E}" srcOrd="10" destOrd="0" presId="urn:microsoft.com/office/officeart/2005/8/layout/venn1"/>
    <dgm:cxn modelId="{5179FCC2-5B52-44BF-94B6-25BC7DCC77E0}" type="presParOf" srcId="{94F49EE9-CAF1-4B51-B925-8A43D78F124E}" destId="{7BF73664-A277-4228-B4DD-306255C1584E}" srcOrd="11" destOrd="0" presId="urn:microsoft.com/office/officeart/2005/8/layout/venn1"/>
    <dgm:cxn modelId="{A7F5335F-E1A6-4328-B13F-46E053F76D2C}" type="presParOf" srcId="{94F49EE9-CAF1-4B51-B925-8A43D78F124E}" destId="{BF088C78-4A76-402F-9A00-09CFEE012DAD}" srcOrd="12" destOrd="0" presId="urn:microsoft.com/office/officeart/2005/8/layout/venn1"/>
    <dgm:cxn modelId="{88A6D647-308E-4495-BFA4-21183A8BB8DB}" type="presParOf" srcId="{94F49EE9-CAF1-4B51-B925-8A43D78F124E}" destId="{88B9D2D4-43F0-45D6-A33E-F02AD2270A3A}" srcOrd="1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7C2778-31A8-4A39-8A60-F7B5C94AFC88}">
      <dsp:nvSpPr>
        <dsp:cNvPr id="0" name=""/>
        <dsp:cNvSpPr/>
      </dsp:nvSpPr>
      <dsp:spPr>
        <a:xfrm>
          <a:off x="4948609" y="1504516"/>
          <a:ext cx="1927388" cy="192762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C96337D5-10E7-45B5-95C5-94532581A895}">
      <dsp:nvSpPr>
        <dsp:cNvPr id="0" name=""/>
        <dsp:cNvSpPr/>
      </dsp:nvSpPr>
      <dsp:spPr>
        <a:xfrm>
          <a:off x="3781398" y="0"/>
          <a:ext cx="4261809" cy="118186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b="1" i="0" kern="1200" dirty="0"/>
            <a:t>Supply Chain Analytics Market Key Takeaways</a:t>
          </a:r>
          <a:endParaRPr lang="en-US" sz="2400" b="1" kern="1200" dirty="0"/>
        </a:p>
      </dsp:txBody>
      <dsp:txXfrm>
        <a:off x="3781398" y="0"/>
        <a:ext cx="4261809" cy="1181866"/>
      </dsp:txXfrm>
    </dsp:sp>
    <dsp:sp modelId="{EA2931B4-724C-49D7-82C6-32BF1B335B81}">
      <dsp:nvSpPr>
        <dsp:cNvPr id="0" name=""/>
        <dsp:cNvSpPr/>
      </dsp:nvSpPr>
      <dsp:spPr>
        <a:xfrm>
          <a:off x="5513976" y="1776345"/>
          <a:ext cx="1927388" cy="192762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036810A1-E2FE-43F5-BE97-C5E2972C681F}">
      <dsp:nvSpPr>
        <dsp:cNvPr id="0" name=""/>
        <dsp:cNvSpPr/>
      </dsp:nvSpPr>
      <dsp:spPr>
        <a:xfrm>
          <a:off x="7679076" y="1122773"/>
          <a:ext cx="2088004" cy="130005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0" i="0" kern="1200" dirty="0">
              <a:solidFill>
                <a:schemeClr val="bg1"/>
              </a:solidFill>
            </a:rPr>
            <a:t>North America has generated more than 37% of revenue share in 2023.</a:t>
          </a:r>
          <a:endParaRPr lang="en-US" sz="1600" kern="1200" dirty="0">
            <a:solidFill>
              <a:schemeClr val="bg1"/>
            </a:solidFill>
          </a:endParaRPr>
        </a:p>
      </dsp:txBody>
      <dsp:txXfrm>
        <a:off x="7679076" y="1122773"/>
        <a:ext cx="2088004" cy="1300053"/>
      </dsp:txXfrm>
    </dsp:sp>
    <dsp:sp modelId="{DD568146-2412-49A9-B318-C65B760A2F5C}">
      <dsp:nvSpPr>
        <dsp:cNvPr id="0" name=""/>
        <dsp:cNvSpPr/>
      </dsp:nvSpPr>
      <dsp:spPr>
        <a:xfrm>
          <a:off x="5652909" y="2387961"/>
          <a:ext cx="1927388" cy="192762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FD7C8BE-83AB-4D89-B209-8C65BE9C3C1A}">
      <dsp:nvSpPr>
        <dsp:cNvPr id="0" name=""/>
        <dsp:cNvSpPr/>
      </dsp:nvSpPr>
      <dsp:spPr>
        <a:xfrm>
          <a:off x="7879845" y="2777386"/>
          <a:ext cx="2047850" cy="138869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0" i="0" kern="1200" dirty="0">
              <a:solidFill>
                <a:schemeClr val="bg1"/>
              </a:solidFill>
            </a:rPr>
            <a:t>Asia Pacific region is expected to expand at the fastest CAGR between 2024 and 2034.</a:t>
          </a:r>
          <a:endParaRPr lang="en-US" sz="1600" kern="1200" dirty="0">
            <a:solidFill>
              <a:schemeClr val="bg1"/>
            </a:solidFill>
          </a:endParaRPr>
        </a:p>
      </dsp:txBody>
      <dsp:txXfrm>
        <a:off x="7879845" y="2777386"/>
        <a:ext cx="2047850" cy="1388693"/>
      </dsp:txXfrm>
    </dsp:sp>
    <dsp:sp modelId="{673CD274-5449-47F0-99F8-8AA7FBE9D054}">
      <dsp:nvSpPr>
        <dsp:cNvPr id="0" name=""/>
        <dsp:cNvSpPr/>
      </dsp:nvSpPr>
      <dsp:spPr>
        <a:xfrm>
          <a:off x="5261809" y="2878436"/>
          <a:ext cx="1927388" cy="192762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BC6CAE8-28C4-4895-8297-ABCCD7EB04DC}">
      <dsp:nvSpPr>
        <dsp:cNvPr id="0" name=""/>
        <dsp:cNvSpPr/>
      </dsp:nvSpPr>
      <dsp:spPr>
        <a:xfrm>
          <a:off x="6996459" y="4638827"/>
          <a:ext cx="2208465" cy="12705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0" i="0" kern="1200" dirty="0">
              <a:solidFill>
                <a:schemeClr val="bg1"/>
              </a:solidFill>
            </a:rPr>
            <a:t>By Solution, the sales and operations segments held the largest market share of over 26% in 2024.</a:t>
          </a:r>
          <a:endParaRPr lang="en-US" sz="1600" kern="1200" dirty="0">
            <a:solidFill>
              <a:schemeClr val="bg1"/>
            </a:solidFill>
          </a:endParaRPr>
        </a:p>
      </dsp:txBody>
      <dsp:txXfrm>
        <a:off x="6996459" y="4638827"/>
        <a:ext cx="2208465" cy="1270506"/>
      </dsp:txXfrm>
    </dsp:sp>
    <dsp:sp modelId="{721FFFBC-DF0A-4752-9AD0-22E811089701}">
      <dsp:nvSpPr>
        <dsp:cNvPr id="0" name=""/>
        <dsp:cNvSpPr/>
      </dsp:nvSpPr>
      <dsp:spPr>
        <a:xfrm>
          <a:off x="4635408" y="2878436"/>
          <a:ext cx="1927388" cy="192762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5D6A5B8E-C487-40D5-BF6B-2C3370304ACC}">
      <dsp:nvSpPr>
        <dsp:cNvPr id="0" name=""/>
        <dsp:cNvSpPr/>
      </dsp:nvSpPr>
      <dsp:spPr>
        <a:xfrm>
          <a:off x="2619681" y="4638827"/>
          <a:ext cx="2208465" cy="12705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0" i="0" kern="1200" dirty="0">
              <a:solidFill>
                <a:schemeClr val="bg1"/>
              </a:solidFill>
            </a:rPr>
            <a:t>By Service, the professional segment is expected to expand at the fastest CAGR between 2024 and 2034.</a:t>
          </a:r>
          <a:endParaRPr lang="en-US" sz="1600" kern="1200" dirty="0">
            <a:solidFill>
              <a:schemeClr val="bg1"/>
            </a:solidFill>
          </a:endParaRPr>
        </a:p>
      </dsp:txBody>
      <dsp:txXfrm>
        <a:off x="2619681" y="4638827"/>
        <a:ext cx="2208465" cy="1270506"/>
      </dsp:txXfrm>
    </dsp:sp>
    <dsp:sp modelId="{EFEBA74B-CF3E-4ED9-8600-DBD940215D8E}">
      <dsp:nvSpPr>
        <dsp:cNvPr id="0" name=""/>
        <dsp:cNvSpPr/>
      </dsp:nvSpPr>
      <dsp:spPr>
        <a:xfrm>
          <a:off x="4244309" y="2387961"/>
          <a:ext cx="1927388" cy="192762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BF73664-A277-4228-B4DD-306255C1584E}">
      <dsp:nvSpPr>
        <dsp:cNvPr id="0" name=""/>
        <dsp:cNvSpPr/>
      </dsp:nvSpPr>
      <dsp:spPr>
        <a:xfrm>
          <a:off x="1896911" y="2777386"/>
          <a:ext cx="2047850" cy="138869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0" i="0" kern="1200" dirty="0">
              <a:solidFill>
                <a:schemeClr val="bg1"/>
              </a:solidFill>
            </a:rPr>
            <a:t>By Deployment, the cloud segment is predicted to grow the greatest CAGR from 2024 to 2034.</a:t>
          </a:r>
          <a:endParaRPr lang="en-US" sz="1600" kern="1200" dirty="0">
            <a:solidFill>
              <a:schemeClr val="bg1"/>
            </a:solidFill>
          </a:endParaRPr>
        </a:p>
      </dsp:txBody>
      <dsp:txXfrm>
        <a:off x="1896911" y="2777386"/>
        <a:ext cx="2047850" cy="1388693"/>
      </dsp:txXfrm>
    </dsp:sp>
    <dsp:sp modelId="{BF088C78-4A76-402F-9A00-09CFEE012DAD}">
      <dsp:nvSpPr>
        <dsp:cNvPr id="0" name=""/>
        <dsp:cNvSpPr/>
      </dsp:nvSpPr>
      <dsp:spPr>
        <a:xfrm>
          <a:off x="4383242" y="1776345"/>
          <a:ext cx="1927388" cy="192762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88B9D2D4-43F0-45D6-A33E-F02AD2270A3A}">
      <dsp:nvSpPr>
        <dsp:cNvPr id="0" name=""/>
        <dsp:cNvSpPr/>
      </dsp:nvSpPr>
      <dsp:spPr>
        <a:xfrm>
          <a:off x="2057526" y="1122773"/>
          <a:ext cx="2088004" cy="130005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0" i="0" kern="1200" dirty="0">
              <a:solidFill>
                <a:schemeClr val="bg1"/>
              </a:solidFill>
            </a:rPr>
            <a:t>By Enterprise Size, the large-scale enterprise segment is predicted to dominate the global market between 2024 and 2034.</a:t>
          </a:r>
          <a:endParaRPr lang="en-US" sz="1600" kern="1200" dirty="0">
            <a:solidFill>
              <a:schemeClr val="bg1"/>
            </a:solidFill>
          </a:endParaRPr>
        </a:p>
      </dsp:txBody>
      <dsp:txXfrm>
        <a:off x="2057526" y="1122773"/>
        <a:ext cx="2088004" cy="1300053"/>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1/25/2025</a:t>
            </a:fld>
            <a:endParaRPr lang="en-US" dirty="0"/>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dirty="0"/>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1/25/2025</a:t>
            </a:fld>
            <a:endParaRPr lang="en-US" dirty="0"/>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dirty="0"/>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dirty="0"/>
          </a:p>
        </p:txBody>
      </p:sp>
    </p:spTree>
    <p:extLst>
      <p:ext uri="{BB962C8B-B14F-4D97-AF65-F5344CB8AC3E}">
        <p14:creationId xmlns:p14="http://schemas.microsoft.com/office/powerpoint/2010/main" val="2076836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22</a:t>
            </a:fld>
            <a:endParaRPr lang="en-US" dirty="0"/>
          </a:p>
        </p:txBody>
      </p:sp>
    </p:spTree>
    <p:extLst>
      <p:ext uri="{BB962C8B-B14F-4D97-AF65-F5344CB8AC3E}">
        <p14:creationId xmlns:p14="http://schemas.microsoft.com/office/powerpoint/2010/main" val="3450951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a:t>
            </a:fld>
            <a:endParaRPr lang="en-US" dirty="0"/>
          </a:p>
        </p:txBody>
      </p:sp>
    </p:spTree>
    <p:extLst>
      <p:ext uri="{BB962C8B-B14F-4D97-AF65-F5344CB8AC3E}">
        <p14:creationId xmlns:p14="http://schemas.microsoft.com/office/powerpoint/2010/main" val="1137576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4</a:t>
            </a:fld>
            <a:endParaRPr lang="en-US" dirty="0"/>
          </a:p>
        </p:txBody>
      </p:sp>
    </p:spTree>
    <p:extLst>
      <p:ext uri="{BB962C8B-B14F-4D97-AF65-F5344CB8AC3E}">
        <p14:creationId xmlns:p14="http://schemas.microsoft.com/office/powerpoint/2010/main" val="2441216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5</a:t>
            </a:fld>
            <a:endParaRPr lang="en-US" dirty="0"/>
          </a:p>
        </p:txBody>
      </p:sp>
    </p:spTree>
    <p:extLst>
      <p:ext uri="{BB962C8B-B14F-4D97-AF65-F5344CB8AC3E}">
        <p14:creationId xmlns:p14="http://schemas.microsoft.com/office/powerpoint/2010/main" val="3672003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6</a:t>
            </a:fld>
            <a:endParaRPr lang="en-US" dirty="0"/>
          </a:p>
        </p:txBody>
      </p:sp>
    </p:spTree>
    <p:extLst>
      <p:ext uri="{BB962C8B-B14F-4D97-AF65-F5344CB8AC3E}">
        <p14:creationId xmlns:p14="http://schemas.microsoft.com/office/powerpoint/2010/main" val="3544154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Tip:</a:t>
            </a:r>
          </a:p>
          <a:p>
            <a:pPr algn="l"/>
            <a:r>
              <a:rPr lang="en-US" dirty="0"/>
              <a:t>When using complex image as full-bleed background add a transparency (70%-90%) fill layer to give contrast to text. </a:t>
            </a:r>
          </a:p>
        </p:txBody>
      </p:sp>
      <p:sp>
        <p:nvSpPr>
          <p:cNvPr id="4" name="Slide Number Placeholder 3"/>
          <p:cNvSpPr>
            <a:spLocks noGrp="1"/>
          </p:cNvSpPr>
          <p:nvPr>
            <p:ph type="sldNum" sz="quarter" idx="10"/>
          </p:nvPr>
        </p:nvSpPr>
        <p:spPr/>
        <p:txBody>
          <a:bodyPr/>
          <a:lstStyle/>
          <a:p>
            <a:fld id="{4CBCEA92-F142-4D57-B507-37BDAF44710C}" type="slidenum">
              <a:rPr lang="en-US" smtClean="0"/>
              <a:t>8</a:t>
            </a:fld>
            <a:endParaRPr lang="en-US" dirty="0"/>
          </a:p>
        </p:txBody>
      </p:sp>
    </p:spTree>
    <p:extLst>
      <p:ext uri="{BB962C8B-B14F-4D97-AF65-F5344CB8AC3E}">
        <p14:creationId xmlns:p14="http://schemas.microsoft.com/office/powerpoint/2010/main" val="136205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1/25/2025 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0269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15</a:t>
            </a:fld>
            <a:endParaRPr lang="en-US" dirty="0"/>
          </a:p>
        </p:txBody>
      </p:sp>
    </p:spTree>
    <p:extLst>
      <p:ext uri="{BB962C8B-B14F-4D97-AF65-F5344CB8AC3E}">
        <p14:creationId xmlns:p14="http://schemas.microsoft.com/office/powerpoint/2010/main" val="957631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21</a:t>
            </a:fld>
            <a:endParaRPr lang="en-US" dirty="0"/>
          </a:p>
        </p:txBody>
      </p:sp>
    </p:spTree>
    <p:extLst>
      <p:ext uri="{BB962C8B-B14F-4D97-AF65-F5344CB8AC3E}">
        <p14:creationId xmlns:p14="http://schemas.microsoft.com/office/powerpoint/2010/main" val="2184289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153865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noProof="0" dirty="0">
                <a:solidFill>
                  <a:schemeClr val="bg2">
                    <a:lumMod val="50000"/>
                  </a:schemeClr>
                </a:solidFill>
              </a:rPr>
              <a:t>Neal Creative </a:t>
            </a:r>
            <a:r>
              <a:rPr lang="en-US" sz="900" kern="1200" noProof="0" dirty="0">
                <a:solidFill>
                  <a:schemeClr val="bg2">
                    <a:lumMod val="50000"/>
                  </a:schemeClr>
                </a:solidFill>
                <a:latin typeface="+mn-lt"/>
                <a:ea typeface="+mn-ea"/>
                <a:cs typeface="+mn-cs"/>
              </a:rPr>
              <a:t>©</a:t>
            </a:r>
            <a:r>
              <a:rPr lang="en-US" sz="1000" baseline="0" noProof="0" dirty="0">
                <a:solidFill>
                  <a:schemeClr val="bg2">
                    <a:lumMod val="50000"/>
                  </a:schemeClr>
                </a:solidFill>
              </a:rPr>
              <a:t> </a:t>
            </a:r>
            <a:endParaRPr lang="en-US" sz="1000" b="1" noProof="0"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sldNum="0" hd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tablet with a person figure and boxes&#10;&#10;Description automatically generated with medium confidence">
            <a:extLst>
              <a:ext uri="{FF2B5EF4-FFF2-40B4-BE49-F238E27FC236}">
                <a16:creationId xmlns:a16="http://schemas.microsoft.com/office/drawing/2014/main" id="{09E52ABA-5741-CDE7-764B-2C7FFA8A63BB}"/>
              </a:ext>
            </a:extLst>
          </p:cNvPr>
          <p:cNvPicPr>
            <a:picLocks noGrp="1" noChangeAspect="1"/>
          </p:cNvPicPr>
          <p:nvPr>
            <p:ph type="pic" sz="quarter" idx="14"/>
          </p:nvPr>
        </p:nvPicPr>
        <p:blipFill>
          <a:blip r:embed="rId3" cstate="screen">
            <a:alphaModFix amt="47000"/>
            <a:extLst>
              <a:ext uri="{28A0092B-C50C-407E-A947-70E740481C1C}">
                <a14:useLocalDpi xmlns:a14="http://schemas.microsoft.com/office/drawing/2010/main" val="0"/>
              </a:ext>
            </a:extLst>
          </a:blip>
          <a:srcRect t="7869" b="7869"/>
          <a:stretch>
            <a:fillRect/>
          </a:stretch>
        </p:blipFill>
        <p:spPr/>
      </p:pic>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800" dirty="0">
                <a:solidFill>
                  <a:schemeClr val="bg1"/>
                </a:solidFill>
              </a:rPr>
              <a:t>Kumaravel D</a:t>
            </a: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1528620" y="2162525"/>
            <a:ext cx="10219067" cy="1039603"/>
          </a:xfrm>
        </p:spPr>
        <p:txBody>
          <a:bodyPr>
            <a:normAutofit fontScale="90000"/>
          </a:bodyPr>
          <a:lstStyle/>
          <a:p>
            <a:r>
              <a:rPr lang="en-US" dirty="0">
                <a:solidFill>
                  <a:schemeClr val="accent4"/>
                </a:solidFill>
                <a:effectLst>
                  <a:outerShdw blurRad="38100" dist="38100" dir="2700000" algn="tl">
                    <a:srgbClr val="000000">
                      <a:alpha val="43137"/>
                    </a:srgbClr>
                  </a:outerShdw>
                </a:effectLst>
              </a:rPr>
              <a:t>Data Analytics in</a:t>
            </a:r>
          </a:p>
        </p:txBody>
      </p:sp>
      <p:sp>
        <p:nvSpPr>
          <p:cNvPr id="8" name="Text Placeholder 7"/>
          <p:cNvSpPr>
            <a:spLocks noGrp="1"/>
          </p:cNvSpPr>
          <p:nvPr>
            <p:ph type="body" sz="quarter" idx="13"/>
          </p:nvPr>
        </p:nvSpPr>
        <p:spPr>
          <a:xfrm>
            <a:off x="2073045" y="3357145"/>
            <a:ext cx="9461500" cy="757130"/>
          </a:xfrm>
        </p:spPr>
        <p:txBody>
          <a:bodyPr/>
          <a:lstStyle/>
          <a:p>
            <a:r>
              <a:rPr lang="en-US" dirty="0">
                <a:solidFill>
                  <a:schemeClr val="accent4"/>
                </a:solidFill>
                <a:effectLst>
                  <a:outerShdw blurRad="38100" dist="38100" dir="2700000" algn="tl">
                    <a:srgbClr val="000000">
                      <a:alpha val="43137"/>
                    </a:srgbClr>
                  </a:outerShdw>
                </a:effectLst>
              </a:rPr>
              <a:t>Supply Chain</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63ED8609-F18C-C283-A0A9-5B47F2E9D3B7}"/>
              </a:ext>
            </a:extLst>
          </p:cNvPr>
          <p:cNvSpPr txBox="1"/>
          <p:nvPr/>
        </p:nvSpPr>
        <p:spPr>
          <a:xfrm>
            <a:off x="1196035" y="5642774"/>
            <a:ext cx="10219067" cy="830997"/>
          </a:xfrm>
          <a:prstGeom prst="rect">
            <a:avLst/>
          </a:prstGeom>
          <a:noFill/>
        </p:spPr>
        <p:txBody>
          <a:bodyPr wrap="square" rtlCol="0">
            <a:spAutoFit/>
          </a:bodyPr>
          <a:lstStyle/>
          <a:p>
            <a:r>
              <a:rPr lang="en-US" sz="1600" b="1" dirty="0">
                <a:solidFill>
                  <a:srgbClr val="000000"/>
                </a:solidFill>
              </a:rPr>
              <a:t>“ The future of supply chain will rely heavily on data integrity and how that information is mined and managed to increase supply chain agility and resiliency.”</a:t>
            </a:r>
            <a:br>
              <a:rPr lang="en-US" sz="1600" b="1" dirty="0">
                <a:solidFill>
                  <a:srgbClr val="000000"/>
                </a:solidFill>
              </a:rPr>
            </a:br>
            <a:r>
              <a:rPr lang="en-US" sz="1600" b="1" dirty="0">
                <a:solidFill>
                  <a:srgbClr val="000000"/>
                </a:solidFill>
              </a:rPr>
              <a:t>                                                                                                                                - </a:t>
            </a:r>
            <a:r>
              <a:rPr lang="en-US" sz="1600" dirty="0">
                <a:solidFill>
                  <a:srgbClr val="000000"/>
                </a:solidFill>
              </a:rPr>
              <a:t>Joe Armstrong (EY)</a:t>
            </a:r>
            <a:endParaRPr lang="en-US" sz="1600" b="1" dirty="0">
              <a:solidFill>
                <a:srgbClr val="000000"/>
              </a:solidFill>
            </a:endParaRPr>
          </a:p>
        </p:txBody>
      </p:sp>
    </p:spTree>
    <p:extLst>
      <p:ext uri="{BB962C8B-B14F-4D97-AF65-F5344CB8AC3E}">
        <p14:creationId xmlns:p14="http://schemas.microsoft.com/office/powerpoint/2010/main" val="178832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180DC21-EA7A-03B5-8BDD-E45CB691F7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65472" y="996043"/>
            <a:ext cx="4523014" cy="4523014"/>
          </a:xfrm>
          <a:prstGeom prst="rect">
            <a:avLst/>
          </a:prstGeom>
        </p:spPr>
      </p:pic>
      <p:sp>
        <p:nvSpPr>
          <p:cNvPr id="7" name="TextBox 6">
            <a:extLst>
              <a:ext uri="{FF2B5EF4-FFF2-40B4-BE49-F238E27FC236}">
                <a16:creationId xmlns:a16="http://schemas.microsoft.com/office/drawing/2014/main" id="{900FA6A3-6251-3A82-419C-339A1EA8AD72}"/>
              </a:ext>
            </a:extLst>
          </p:cNvPr>
          <p:cNvSpPr txBox="1"/>
          <p:nvPr/>
        </p:nvSpPr>
        <p:spPr>
          <a:xfrm>
            <a:off x="903514" y="2151727"/>
            <a:ext cx="5589815" cy="2554545"/>
          </a:xfrm>
          <a:prstGeom prst="rect">
            <a:avLst/>
          </a:prstGeom>
          <a:noFill/>
        </p:spPr>
        <p:txBody>
          <a:bodyPr wrap="square" rtlCol="0">
            <a:spAutoFit/>
          </a:bodyPr>
          <a:lstStyle/>
          <a:p>
            <a:r>
              <a:rPr lang="en-US" sz="2000" b="0" i="0" dirty="0">
                <a:solidFill>
                  <a:srgbClr val="3A3A3A"/>
                </a:solidFill>
                <a:effectLst/>
                <a:latin typeface="+mj-lt"/>
              </a:rPr>
              <a:t>The Internet of Things (IoT) denotes a system of linked devices, sensors, and software that gather and share data. With an increasing number of devices being connected, the quantity of data open for analysis will surge exponentially. This data will furnish fresh perspectives on supply chain operations, permitting businesses to enhance their processes and amplify efficiency.</a:t>
            </a:r>
            <a:endParaRPr lang="en-US" sz="2000" dirty="0">
              <a:latin typeface="+mj-lt"/>
            </a:endParaRPr>
          </a:p>
        </p:txBody>
      </p:sp>
      <p:sp>
        <p:nvSpPr>
          <p:cNvPr id="8" name="TextBox 7">
            <a:extLst>
              <a:ext uri="{FF2B5EF4-FFF2-40B4-BE49-F238E27FC236}">
                <a16:creationId xmlns:a16="http://schemas.microsoft.com/office/drawing/2014/main" id="{BB229499-0286-E80E-EA2B-6FAC8E9E1566}"/>
              </a:ext>
            </a:extLst>
          </p:cNvPr>
          <p:cNvSpPr txBox="1"/>
          <p:nvPr/>
        </p:nvSpPr>
        <p:spPr>
          <a:xfrm>
            <a:off x="903514" y="1114808"/>
            <a:ext cx="5192486" cy="461665"/>
          </a:xfrm>
          <a:prstGeom prst="rect">
            <a:avLst/>
          </a:prstGeom>
          <a:noFill/>
        </p:spPr>
        <p:txBody>
          <a:bodyPr wrap="square" rtlCol="0">
            <a:spAutoFit/>
          </a:bodyPr>
          <a:lstStyle/>
          <a:p>
            <a:r>
              <a:rPr lang="en-US" sz="2400" b="1" dirty="0"/>
              <a:t>2. Internet of Things (IoT)</a:t>
            </a:r>
          </a:p>
        </p:txBody>
      </p:sp>
    </p:spTree>
    <p:extLst>
      <p:ext uri="{BB962C8B-B14F-4D97-AF65-F5344CB8AC3E}">
        <p14:creationId xmlns:p14="http://schemas.microsoft.com/office/powerpoint/2010/main" val="13012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1E2EF-3F04-1604-8416-7609A184432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034ABE4-54F9-A8A2-47A8-2A5D07093F45}"/>
              </a:ext>
            </a:extLst>
          </p:cNvPr>
          <p:cNvSpPr txBox="1"/>
          <p:nvPr/>
        </p:nvSpPr>
        <p:spPr>
          <a:xfrm>
            <a:off x="6096000" y="2282356"/>
            <a:ext cx="5589815" cy="2862322"/>
          </a:xfrm>
          <a:prstGeom prst="rect">
            <a:avLst/>
          </a:prstGeom>
          <a:noFill/>
        </p:spPr>
        <p:txBody>
          <a:bodyPr wrap="square" rtlCol="0">
            <a:spAutoFit/>
          </a:bodyPr>
          <a:lstStyle/>
          <a:p>
            <a:r>
              <a:rPr lang="en-US" sz="2000" b="0" i="0" dirty="0">
                <a:solidFill>
                  <a:srgbClr val="3A3A3A"/>
                </a:solidFill>
                <a:effectLst/>
                <a:latin typeface="Segoe UI Light (Headings)"/>
              </a:rPr>
              <a:t>The prospective influence of </a:t>
            </a:r>
            <a:r>
              <a:rPr lang="en-US" sz="2000" dirty="0">
                <a:solidFill>
                  <a:srgbClr val="3A3A3A"/>
                </a:solidFill>
                <a:latin typeface="Segoe UI Light (Headings)"/>
              </a:rPr>
              <a:t>blockchain technology </a:t>
            </a:r>
            <a:r>
              <a:rPr lang="en-US" sz="2000" b="0" i="0" dirty="0">
                <a:solidFill>
                  <a:srgbClr val="3A3A3A"/>
                </a:solidFill>
                <a:effectLst/>
                <a:latin typeface="Segoe UI Light (Headings)"/>
              </a:rPr>
              <a:t>on supply chain analytics is substantial as it offers a secure, transparent, and decentralized approach to tracking goods and transactions throughout the supply chain. This augmented visibility and traceability can facilitate businesses in recognizing bottlenecks, guaranteeing the genuineness of their products, and diminishing the likelihood of fraud and counterfeit goods.</a:t>
            </a:r>
            <a:endParaRPr lang="en-US" sz="2000" dirty="0">
              <a:latin typeface="Segoe UI Light (Headings)"/>
            </a:endParaRPr>
          </a:p>
        </p:txBody>
      </p:sp>
      <p:sp>
        <p:nvSpPr>
          <p:cNvPr id="8" name="TextBox 7">
            <a:extLst>
              <a:ext uri="{FF2B5EF4-FFF2-40B4-BE49-F238E27FC236}">
                <a16:creationId xmlns:a16="http://schemas.microsoft.com/office/drawing/2014/main" id="{FFB60C4D-1237-B737-D33A-658793721F1F}"/>
              </a:ext>
            </a:extLst>
          </p:cNvPr>
          <p:cNvSpPr txBox="1"/>
          <p:nvPr/>
        </p:nvSpPr>
        <p:spPr>
          <a:xfrm>
            <a:off x="6096000" y="1251657"/>
            <a:ext cx="5192486" cy="461665"/>
          </a:xfrm>
          <a:prstGeom prst="rect">
            <a:avLst/>
          </a:prstGeom>
          <a:noFill/>
        </p:spPr>
        <p:txBody>
          <a:bodyPr wrap="square" rtlCol="0">
            <a:spAutoFit/>
          </a:bodyPr>
          <a:lstStyle/>
          <a:p>
            <a:r>
              <a:rPr lang="en-US" sz="2400" b="1" dirty="0"/>
              <a:t>3. Blockchain Technology</a:t>
            </a:r>
          </a:p>
        </p:txBody>
      </p:sp>
      <p:pic>
        <p:nvPicPr>
          <p:cNvPr id="3" name="Graphic 2">
            <a:extLst>
              <a:ext uri="{FF2B5EF4-FFF2-40B4-BE49-F238E27FC236}">
                <a16:creationId xmlns:a16="http://schemas.microsoft.com/office/drawing/2014/main" id="{14C073C1-4EC2-7E1C-47AB-ED6C8B05A8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3514" y="1334478"/>
            <a:ext cx="4408714" cy="4408714"/>
          </a:xfrm>
          <a:prstGeom prst="rect">
            <a:avLst/>
          </a:prstGeom>
        </p:spPr>
      </p:pic>
    </p:spTree>
    <p:extLst>
      <p:ext uri="{BB962C8B-B14F-4D97-AF65-F5344CB8AC3E}">
        <p14:creationId xmlns:p14="http://schemas.microsoft.com/office/powerpoint/2010/main" val="3415775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5BB03A-661A-44EB-0B78-DCE090AEAED2}"/>
              </a:ext>
            </a:extLst>
          </p:cNvPr>
          <p:cNvSpPr txBox="1"/>
          <p:nvPr/>
        </p:nvSpPr>
        <p:spPr>
          <a:xfrm>
            <a:off x="643466" y="1839668"/>
            <a:ext cx="10447866" cy="4401205"/>
          </a:xfrm>
          <a:prstGeom prst="rect">
            <a:avLst/>
          </a:prstGeom>
          <a:noFill/>
        </p:spPr>
        <p:txBody>
          <a:bodyPr wrap="square" rtlCol="0">
            <a:spAutoFit/>
          </a:bodyPr>
          <a:lstStyle/>
          <a:p>
            <a:pPr algn="just" rtl="0" fontAlgn="base"/>
            <a:r>
              <a:rPr lang="en-US" sz="2000" b="1" i="0" u="none" strike="noStrike" dirty="0">
                <a:solidFill>
                  <a:srgbClr val="FF0000"/>
                </a:solidFill>
                <a:effectLst/>
                <a:latin typeface="Segoe UI (Body)"/>
              </a:rPr>
              <a:t>Enhanced Demand Forecasting:</a:t>
            </a:r>
            <a:r>
              <a:rPr lang="en-US" sz="2000" b="1" i="0" u="none" strike="noStrike" dirty="0">
                <a:solidFill>
                  <a:schemeClr val="tx1">
                    <a:lumMod val="95000"/>
                    <a:lumOff val="5000"/>
                  </a:schemeClr>
                </a:solidFill>
                <a:effectLst/>
                <a:latin typeface="Segoe UI (Body)"/>
              </a:rPr>
              <a:t> </a:t>
            </a:r>
            <a:r>
              <a:rPr lang="en-US" sz="2000" b="0" i="0" u="none" strike="noStrike" dirty="0">
                <a:solidFill>
                  <a:schemeClr val="tx1">
                    <a:lumMod val="95000"/>
                    <a:lumOff val="5000"/>
                  </a:schemeClr>
                </a:solidFill>
                <a:effectLst/>
                <a:latin typeface="Segoe UI (Body)"/>
              </a:rPr>
              <a:t>Companies leveraging data analytics in demand forecasting have seen </a:t>
            </a:r>
            <a:r>
              <a:rPr lang="en-US" sz="2000" b="1" i="0" u="none" strike="noStrike" dirty="0">
                <a:solidFill>
                  <a:schemeClr val="tx1">
                    <a:lumMod val="95000"/>
                    <a:lumOff val="5000"/>
                  </a:schemeClr>
                </a:solidFill>
                <a:effectLst/>
                <a:latin typeface="Segoe UI (Body)"/>
              </a:rPr>
              <a:t>15-20% cost reduction</a:t>
            </a:r>
            <a:r>
              <a:rPr lang="en-US" sz="2000" b="0" i="0" u="none" strike="noStrike" dirty="0">
                <a:solidFill>
                  <a:schemeClr val="tx1">
                    <a:lumMod val="95000"/>
                    <a:lumOff val="5000"/>
                  </a:schemeClr>
                </a:solidFill>
                <a:effectLst/>
                <a:latin typeface="Segoe UI (Body)"/>
              </a:rPr>
              <a:t> by accurately predicting customer demand and reducing excess inventory and stockouts. </a:t>
            </a:r>
            <a:endParaRPr lang="en-US" sz="2000" b="1" i="0" u="none" strike="noStrike" dirty="0">
              <a:solidFill>
                <a:schemeClr val="tx1">
                  <a:lumMod val="95000"/>
                  <a:lumOff val="5000"/>
                </a:schemeClr>
              </a:solidFill>
              <a:effectLst/>
              <a:latin typeface="Segoe UI (Body)"/>
            </a:endParaRPr>
          </a:p>
          <a:p>
            <a:pPr algn="just" rtl="0" fontAlgn="base"/>
            <a:r>
              <a:rPr lang="en-US" sz="2000" b="1" i="0" u="none" strike="noStrike" dirty="0">
                <a:solidFill>
                  <a:srgbClr val="FF0000"/>
                </a:solidFill>
                <a:effectLst/>
                <a:latin typeface="Segoe UI (Body)"/>
              </a:rPr>
              <a:t>Improved Operational Efficiency:</a:t>
            </a:r>
            <a:r>
              <a:rPr lang="en-US" sz="2000" b="1" i="0" u="none" strike="noStrike" dirty="0">
                <a:solidFill>
                  <a:schemeClr val="tx1">
                    <a:lumMod val="95000"/>
                    <a:lumOff val="5000"/>
                  </a:schemeClr>
                </a:solidFill>
                <a:effectLst/>
                <a:latin typeface="Segoe UI (Body)"/>
              </a:rPr>
              <a:t> </a:t>
            </a:r>
            <a:r>
              <a:rPr lang="en-US" sz="2000" i="0" u="none" strike="noStrike" dirty="0">
                <a:solidFill>
                  <a:schemeClr val="tx1">
                    <a:lumMod val="95000"/>
                    <a:lumOff val="5000"/>
                  </a:schemeClr>
                </a:solidFill>
                <a:effectLst/>
                <a:latin typeface="Segoe UI (Body)"/>
              </a:rPr>
              <a:t>Data</a:t>
            </a:r>
            <a:r>
              <a:rPr lang="en-US" sz="2000" b="0" i="0" u="none" strike="noStrike" dirty="0">
                <a:solidFill>
                  <a:schemeClr val="tx1">
                    <a:lumMod val="95000"/>
                    <a:lumOff val="5000"/>
                  </a:schemeClr>
                </a:solidFill>
                <a:effectLst/>
                <a:latin typeface="Segoe UI (Body)"/>
              </a:rPr>
              <a:t> analytics can improve operational efficiency by up to </a:t>
            </a:r>
            <a:r>
              <a:rPr lang="en-US" sz="2000" b="1" i="0" u="none" strike="noStrike" dirty="0">
                <a:solidFill>
                  <a:schemeClr val="tx1">
                    <a:lumMod val="95000"/>
                    <a:lumOff val="5000"/>
                  </a:schemeClr>
                </a:solidFill>
                <a:effectLst/>
                <a:latin typeface="Segoe UI (Body)"/>
              </a:rPr>
              <a:t>30%</a:t>
            </a:r>
            <a:r>
              <a:rPr lang="en-US" sz="2000" b="0" i="0" u="none" strike="noStrike" dirty="0">
                <a:solidFill>
                  <a:schemeClr val="tx1">
                    <a:lumMod val="95000"/>
                    <a:lumOff val="5000"/>
                  </a:schemeClr>
                </a:solidFill>
                <a:effectLst/>
                <a:latin typeface="Segoe UI (Body)"/>
              </a:rPr>
              <a:t> by minimizing delays, improving production scheduling, and optimizing resource usage across supply chains</a:t>
            </a:r>
            <a:endParaRPr lang="en-US" sz="2000" b="1" i="0" u="none" strike="noStrike" dirty="0">
              <a:solidFill>
                <a:schemeClr val="tx1">
                  <a:lumMod val="95000"/>
                  <a:lumOff val="5000"/>
                </a:schemeClr>
              </a:solidFill>
              <a:effectLst/>
              <a:latin typeface="Segoe UI (Body)"/>
            </a:endParaRPr>
          </a:p>
          <a:p>
            <a:pPr algn="just" rtl="0" fontAlgn="base"/>
            <a:r>
              <a:rPr lang="en-US" sz="2000" b="1" i="0" u="none" strike="noStrike" dirty="0">
                <a:solidFill>
                  <a:srgbClr val="FF0000"/>
                </a:solidFill>
                <a:effectLst/>
                <a:latin typeface="Segoe UI (Body)"/>
              </a:rPr>
              <a:t>Increased Supply Chain Visibility</a:t>
            </a:r>
            <a:r>
              <a:rPr lang="en-US" sz="2000" b="0" i="0" u="none" strike="noStrike" dirty="0">
                <a:solidFill>
                  <a:srgbClr val="FF0000"/>
                </a:solidFill>
                <a:effectLst/>
                <a:latin typeface="Segoe UI (Body)"/>
              </a:rPr>
              <a:t>:</a:t>
            </a:r>
            <a:r>
              <a:rPr lang="en-US" sz="2000" b="0" i="0" u="none" strike="noStrike" dirty="0">
                <a:solidFill>
                  <a:schemeClr val="tx1">
                    <a:lumMod val="95000"/>
                    <a:lumOff val="5000"/>
                  </a:schemeClr>
                </a:solidFill>
                <a:effectLst/>
                <a:latin typeface="Segoe UI (Body)"/>
              </a:rPr>
              <a:t> Enhancing visibility through data can help prevent disruptions, reduce lead times by </a:t>
            </a:r>
            <a:r>
              <a:rPr lang="en-US" sz="2000" b="1" i="0" u="none" strike="noStrike" dirty="0">
                <a:solidFill>
                  <a:schemeClr val="tx1">
                    <a:lumMod val="95000"/>
                    <a:lumOff val="5000"/>
                  </a:schemeClr>
                </a:solidFill>
                <a:effectLst/>
                <a:latin typeface="Segoe UI (Body)"/>
              </a:rPr>
              <a:t>20-30%</a:t>
            </a:r>
            <a:r>
              <a:rPr lang="en-US" sz="2000" b="0" i="0" u="none" strike="noStrike" dirty="0">
                <a:solidFill>
                  <a:schemeClr val="tx1">
                    <a:lumMod val="95000"/>
                    <a:lumOff val="5000"/>
                  </a:schemeClr>
                </a:solidFill>
                <a:effectLst/>
                <a:latin typeface="Segoe UI (Body)"/>
              </a:rPr>
              <a:t>, and improve </a:t>
            </a:r>
            <a:r>
              <a:rPr lang="en-US" sz="2000" b="1" i="0" u="none" strike="noStrike" dirty="0">
                <a:solidFill>
                  <a:schemeClr val="tx1">
                    <a:lumMod val="95000"/>
                    <a:lumOff val="5000"/>
                  </a:schemeClr>
                </a:solidFill>
                <a:effectLst/>
                <a:latin typeface="Segoe UI (Body)"/>
              </a:rPr>
              <a:t>communication </a:t>
            </a:r>
            <a:r>
              <a:rPr lang="en-US" sz="2000" b="0" i="0" u="none" strike="noStrike" dirty="0">
                <a:solidFill>
                  <a:schemeClr val="tx1">
                    <a:lumMod val="95000"/>
                    <a:lumOff val="5000"/>
                  </a:schemeClr>
                </a:solidFill>
                <a:effectLst/>
                <a:latin typeface="Segoe UI (Body)"/>
              </a:rPr>
              <a:t>across the supply chain.</a:t>
            </a:r>
            <a:endParaRPr lang="en-US" sz="2000" b="1" i="0" u="none" strike="noStrike" dirty="0">
              <a:solidFill>
                <a:schemeClr val="tx1">
                  <a:lumMod val="95000"/>
                  <a:lumOff val="5000"/>
                </a:schemeClr>
              </a:solidFill>
              <a:effectLst/>
              <a:latin typeface="Segoe UI (Body)"/>
            </a:endParaRPr>
          </a:p>
          <a:p>
            <a:pPr algn="just" rtl="0" fontAlgn="base"/>
            <a:r>
              <a:rPr lang="en-US" sz="2000" b="1" i="0" u="none" strike="noStrike" dirty="0">
                <a:solidFill>
                  <a:srgbClr val="FF0000"/>
                </a:solidFill>
                <a:effectLst/>
                <a:latin typeface="Segoe UI (Body)"/>
              </a:rPr>
              <a:t>Enhanced Supplier Management</a:t>
            </a:r>
            <a:r>
              <a:rPr lang="en-US" sz="2000" b="0" i="0" u="none" strike="noStrike" dirty="0">
                <a:solidFill>
                  <a:srgbClr val="FF0000"/>
                </a:solidFill>
                <a:effectLst/>
                <a:latin typeface="Segoe UI (Body)"/>
              </a:rPr>
              <a:t>:</a:t>
            </a:r>
            <a:r>
              <a:rPr lang="en-US" sz="2000" b="0" i="0" u="none" strike="noStrike" dirty="0">
                <a:solidFill>
                  <a:schemeClr val="tx1">
                    <a:lumMod val="95000"/>
                    <a:lumOff val="5000"/>
                  </a:schemeClr>
                </a:solidFill>
                <a:effectLst/>
                <a:latin typeface="Segoe UI (Body)"/>
              </a:rPr>
              <a:t> By utilizing data analytics to assess supplier performance, companies can </a:t>
            </a:r>
            <a:r>
              <a:rPr lang="en-US" sz="2000" b="1" i="0" u="none" strike="noStrike" dirty="0">
                <a:solidFill>
                  <a:schemeClr val="tx1">
                    <a:lumMod val="95000"/>
                    <a:lumOff val="5000"/>
                  </a:schemeClr>
                </a:solidFill>
                <a:effectLst/>
                <a:latin typeface="Segoe UI (Body)"/>
              </a:rPr>
              <a:t>reduce </a:t>
            </a:r>
            <a:r>
              <a:rPr lang="en-US" sz="2000" b="0" i="0" u="none" strike="noStrike" dirty="0">
                <a:solidFill>
                  <a:schemeClr val="tx1">
                    <a:lumMod val="95000"/>
                    <a:lumOff val="5000"/>
                  </a:schemeClr>
                </a:solidFill>
                <a:effectLst/>
                <a:latin typeface="Segoe UI (Body)"/>
              </a:rPr>
              <a:t>procurement costs by </a:t>
            </a:r>
            <a:r>
              <a:rPr lang="en-US" sz="2000" b="1" i="0" u="none" strike="noStrike" dirty="0">
                <a:solidFill>
                  <a:schemeClr val="tx1">
                    <a:lumMod val="95000"/>
                    <a:lumOff val="5000"/>
                  </a:schemeClr>
                </a:solidFill>
                <a:effectLst/>
                <a:latin typeface="Segoe UI (Body)"/>
              </a:rPr>
              <a:t>10-15%</a:t>
            </a:r>
            <a:r>
              <a:rPr lang="en-US" sz="2000" b="0" i="0" u="none" strike="noStrike" dirty="0">
                <a:solidFill>
                  <a:schemeClr val="tx1">
                    <a:lumMod val="95000"/>
                    <a:lumOff val="5000"/>
                  </a:schemeClr>
                </a:solidFill>
                <a:effectLst/>
                <a:latin typeface="Segoe UI (Body)"/>
              </a:rPr>
              <a:t> and improve supplier relationships, ensuring timely deliveries and better pricing. </a:t>
            </a:r>
            <a:endParaRPr lang="en-US" sz="2000" b="1" i="0" u="none" strike="noStrike" dirty="0">
              <a:solidFill>
                <a:schemeClr val="tx1">
                  <a:lumMod val="95000"/>
                  <a:lumOff val="5000"/>
                </a:schemeClr>
              </a:solidFill>
              <a:effectLst/>
              <a:latin typeface="Segoe UI (Body)"/>
            </a:endParaRPr>
          </a:p>
          <a:p>
            <a:pPr algn="just" rtl="0" fontAlgn="base"/>
            <a:r>
              <a:rPr lang="en-US" sz="2000" b="1" i="0" u="none" strike="noStrike" dirty="0">
                <a:solidFill>
                  <a:srgbClr val="FF0000"/>
                </a:solidFill>
                <a:effectLst/>
                <a:latin typeface="Segoe UI (Body)"/>
              </a:rPr>
              <a:t>Risk Mitigation</a:t>
            </a:r>
            <a:r>
              <a:rPr lang="en-US" sz="2000" b="0" i="0" u="none" strike="noStrike" dirty="0">
                <a:solidFill>
                  <a:srgbClr val="FF0000"/>
                </a:solidFill>
                <a:effectLst/>
                <a:latin typeface="Segoe UI (Body)"/>
              </a:rPr>
              <a:t>:</a:t>
            </a:r>
            <a:r>
              <a:rPr lang="en-US" sz="2000" b="0" i="0" u="none" strike="noStrike" dirty="0">
                <a:solidFill>
                  <a:schemeClr val="tx1">
                    <a:lumMod val="95000"/>
                    <a:lumOff val="5000"/>
                  </a:schemeClr>
                </a:solidFill>
                <a:effectLst/>
                <a:latin typeface="Segoe UI (Body)"/>
              </a:rPr>
              <a:t> Predictive analytics can reduce supply chain disruptions by </a:t>
            </a:r>
            <a:r>
              <a:rPr lang="en-US" sz="2000" b="1" i="0" u="none" strike="noStrike" dirty="0">
                <a:solidFill>
                  <a:schemeClr val="tx1">
                    <a:lumMod val="95000"/>
                    <a:lumOff val="5000"/>
                  </a:schemeClr>
                </a:solidFill>
                <a:effectLst/>
                <a:latin typeface="Segoe UI (Body)"/>
              </a:rPr>
              <a:t>10-20%</a:t>
            </a:r>
            <a:r>
              <a:rPr lang="en-US" sz="2000" b="0" i="0" u="none" strike="noStrike" dirty="0">
                <a:solidFill>
                  <a:schemeClr val="tx1">
                    <a:lumMod val="95000"/>
                    <a:lumOff val="5000"/>
                  </a:schemeClr>
                </a:solidFill>
                <a:effectLst/>
                <a:latin typeface="Segoe UI (Body)"/>
              </a:rPr>
              <a:t> by helping organizations anticipate and proactively address potential risks.</a:t>
            </a:r>
            <a:endParaRPr lang="en-US" sz="2000" b="1" i="0" u="none" strike="noStrike" dirty="0">
              <a:solidFill>
                <a:schemeClr val="tx1">
                  <a:lumMod val="95000"/>
                  <a:lumOff val="5000"/>
                </a:schemeClr>
              </a:solidFill>
              <a:effectLst/>
              <a:latin typeface="Segoe UI (Body)"/>
            </a:endParaRPr>
          </a:p>
        </p:txBody>
      </p:sp>
      <p:sp>
        <p:nvSpPr>
          <p:cNvPr id="5" name="TextBox 4">
            <a:extLst>
              <a:ext uri="{FF2B5EF4-FFF2-40B4-BE49-F238E27FC236}">
                <a16:creationId xmlns:a16="http://schemas.microsoft.com/office/drawing/2014/main" id="{C493FCE0-AC80-67A3-E3E9-083D77D61582}"/>
              </a:ext>
            </a:extLst>
          </p:cNvPr>
          <p:cNvSpPr txBox="1"/>
          <p:nvPr/>
        </p:nvSpPr>
        <p:spPr>
          <a:xfrm>
            <a:off x="4555065" y="617127"/>
            <a:ext cx="6536267" cy="461665"/>
          </a:xfrm>
          <a:prstGeom prst="rect">
            <a:avLst/>
          </a:prstGeom>
          <a:noFill/>
        </p:spPr>
        <p:txBody>
          <a:bodyPr wrap="square" rtlCol="0">
            <a:spAutoFit/>
          </a:bodyPr>
          <a:lstStyle/>
          <a:p>
            <a:r>
              <a:rPr lang="en-US" sz="2400" b="1" dirty="0">
                <a:solidFill>
                  <a:schemeClr val="bg1"/>
                </a:solidFill>
              </a:rPr>
              <a:t>BUSINESS IMPACT</a:t>
            </a:r>
          </a:p>
        </p:txBody>
      </p:sp>
      <p:sp>
        <p:nvSpPr>
          <p:cNvPr id="6" name="Rectangle 5">
            <a:extLst>
              <a:ext uri="{FF2B5EF4-FFF2-40B4-BE49-F238E27FC236}">
                <a16:creationId xmlns:a16="http://schemas.microsoft.com/office/drawing/2014/main" id="{16BB3C54-F79F-F1FF-8336-2DF5D89560D7}"/>
              </a:ext>
            </a:extLst>
          </p:cNvPr>
          <p:cNvSpPr/>
          <p:nvPr/>
        </p:nvSpPr>
        <p:spPr>
          <a:xfrm>
            <a:off x="414866" y="1652192"/>
            <a:ext cx="11362267" cy="4681014"/>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F9B6705C-2886-80D0-C03C-5353527822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54134" y="678271"/>
            <a:ext cx="400931" cy="400931"/>
          </a:xfrm>
          <a:prstGeom prst="rect">
            <a:avLst/>
          </a:prstGeom>
        </p:spPr>
      </p:pic>
    </p:spTree>
    <p:extLst>
      <p:ext uri="{BB962C8B-B14F-4D97-AF65-F5344CB8AC3E}">
        <p14:creationId xmlns:p14="http://schemas.microsoft.com/office/powerpoint/2010/main" val="2857479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24435-4C42-DB43-A9D3-F488BAE6FD10}"/>
              </a:ext>
            </a:extLst>
          </p:cNvPr>
          <p:cNvSpPr>
            <a:spLocks noGrp="1"/>
          </p:cNvSpPr>
          <p:nvPr>
            <p:ph type="ctrTitle"/>
          </p:nvPr>
        </p:nvSpPr>
        <p:spPr>
          <a:xfrm>
            <a:off x="3448777" y="3148702"/>
            <a:ext cx="5208335" cy="501676"/>
          </a:xfrm>
        </p:spPr>
        <p:txBody>
          <a:bodyPr/>
          <a:lstStyle/>
          <a:p>
            <a:r>
              <a:rPr lang="en-US" sz="2800" b="1" dirty="0">
                <a:latin typeface="+mj-lt"/>
              </a:rPr>
              <a:t>Market Trends</a:t>
            </a:r>
          </a:p>
        </p:txBody>
      </p:sp>
    </p:spTree>
    <p:extLst>
      <p:ext uri="{BB962C8B-B14F-4D97-AF65-F5344CB8AC3E}">
        <p14:creationId xmlns:p14="http://schemas.microsoft.com/office/powerpoint/2010/main" val="3839973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C7547E5-BD6D-1D3E-A37E-44AE58501CF5}"/>
              </a:ext>
            </a:extLst>
          </p:cNvPr>
          <p:cNvSpPr>
            <a:spLocks noGrp="1"/>
          </p:cNvSpPr>
          <p:nvPr>
            <p:ph type="body" sz="quarter" idx="13"/>
          </p:nvPr>
        </p:nvSpPr>
        <p:spPr>
          <a:xfrm>
            <a:off x="625928" y="5747657"/>
            <a:ext cx="10940143" cy="535531"/>
          </a:xfrm>
        </p:spPr>
        <p:txBody>
          <a:bodyPr/>
          <a:lstStyle/>
          <a:p>
            <a:pPr algn="ctr"/>
            <a:r>
              <a:rPr lang="en-US" sz="1600" dirty="0"/>
              <a:t>The global supply chain analytics market size accounted for </a:t>
            </a:r>
            <a:r>
              <a:rPr lang="en-US" sz="1600" dirty="0">
                <a:solidFill>
                  <a:srgbClr val="FF0000"/>
                </a:solidFill>
              </a:rPr>
              <a:t>USD 10.27 </a:t>
            </a:r>
            <a:r>
              <a:rPr lang="en-US" sz="1600" dirty="0"/>
              <a:t>billion in </a:t>
            </a:r>
            <a:r>
              <a:rPr lang="en-US" sz="1600" dirty="0">
                <a:solidFill>
                  <a:srgbClr val="FF0000"/>
                </a:solidFill>
              </a:rPr>
              <a:t>2024</a:t>
            </a:r>
            <a:r>
              <a:rPr lang="en-US" sz="1600" dirty="0"/>
              <a:t> and is predicted to reach around </a:t>
            </a:r>
            <a:r>
              <a:rPr lang="en-US" sz="1600" dirty="0">
                <a:solidFill>
                  <a:srgbClr val="FF0000"/>
                </a:solidFill>
              </a:rPr>
              <a:t>USD 49.77 </a:t>
            </a:r>
            <a:r>
              <a:rPr lang="en-US" sz="1600" dirty="0"/>
              <a:t>billion by </a:t>
            </a:r>
            <a:r>
              <a:rPr lang="en-US" sz="1600" dirty="0">
                <a:solidFill>
                  <a:srgbClr val="FF0000"/>
                </a:solidFill>
              </a:rPr>
              <a:t>2034</a:t>
            </a:r>
            <a:r>
              <a:rPr lang="en-US" sz="1600" dirty="0"/>
              <a:t> with solid a </a:t>
            </a:r>
            <a:r>
              <a:rPr lang="en-US" sz="1600" dirty="0">
                <a:solidFill>
                  <a:srgbClr val="FF0000"/>
                </a:solidFill>
              </a:rPr>
              <a:t>CAGR of 17.51% </a:t>
            </a:r>
            <a:r>
              <a:rPr lang="en-US" sz="1600" dirty="0"/>
              <a:t>from </a:t>
            </a:r>
            <a:r>
              <a:rPr lang="en-US" sz="1600" dirty="0">
                <a:solidFill>
                  <a:srgbClr val="FF0000"/>
                </a:solidFill>
              </a:rPr>
              <a:t>2024</a:t>
            </a:r>
            <a:r>
              <a:rPr lang="en-US" sz="1600" dirty="0"/>
              <a:t> to </a:t>
            </a:r>
            <a:r>
              <a:rPr lang="en-US" sz="1600" dirty="0">
                <a:solidFill>
                  <a:srgbClr val="FF0000"/>
                </a:solidFill>
              </a:rPr>
              <a:t>2034</a:t>
            </a:r>
          </a:p>
        </p:txBody>
      </p:sp>
      <p:pic>
        <p:nvPicPr>
          <p:cNvPr id="8" name="Picture 7" descr="A graph of a supply chain market&#10;&#10;Description automatically generated">
            <a:extLst>
              <a:ext uri="{FF2B5EF4-FFF2-40B4-BE49-F238E27FC236}">
                <a16:creationId xmlns:a16="http://schemas.microsoft.com/office/drawing/2014/main" id="{3E52EFE3-9D3E-1D70-8E5E-3E1D9A6FAC5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679121" y="267692"/>
            <a:ext cx="8833758" cy="5230300"/>
          </a:xfrm>
          <a:prstGeom prst="rect">
            <a:avLst/>
          </a:prstGeom>
        </p:spPr>
      </p:pic>
    </p:spTree>
    <p:extLst>
      <p:ext uri="{BB962C8B-B14F-4D97-AF65-F5344CB8AC3E}">
        <p14:creationId xmlns:p14="http://schemas.microsoft.com/office/powerpoint/2010/main" val="1380088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of a graph of a cloud and a cloud&#10;&#10;Description automatically generated with medium confidence">
            <a:extLst>
              <a:ext uri="{FF2B5EF4-FFF2-40B4-BE49-F238E27FC236}">
                <a16:creationId xmlns:a16="http://schemas.microsoft.com/office/drawing/2014/main" id="{ADEF9C14-7275-821A-7E7D-CF2A6B73C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218" y="953125"/>
            <a:ext cx="7951561" cy="3419172"/>
          </a:xfrm>
          <a:prstGeom prst="rect">
            <a:avLst/>
          </a:prstGeom>
          <a:noFill/>
        </p:spPr>
      </p:pic>
      <p:sp>
        <p:nvSpPr>
          <p:cNvPr id="11" name="TextBox 10">
            <a:extLst>
              <a:ext uri="{FF2B5EF4-FFF2-40B4-BE49-F238E27FC236}">
                <a16:creationId xmlns:a16="http://schemas.microsoft.com/office/drawing/2014/main" id="{7F80CEAC-D537-8E67-79CB-0CF01A740348}"/>
              </a:ext>
            </a:extLst>
          </p:cNvPr>
          <p:cNvSpPr txBox="1"/>
          <p:nvPr/>
        </p:nvSpPr>
        <p:spPr>
          <a:xfrm>
            <a:off x="1979949" y="4916583"/>
            <a:ext cx="8232097" cy="1323439"/>
          </a:xfrm>
          <a:prstGeom prst="rect">
            <a:avLst/>
          </a:prstGeom>
          <a:noFill/>
        </p:spPr>
        <p:txBody>
          <a:bodyPr wrap="square" rtlCol="0">
            <a:spAutoFit/>
          </a:bodyPr>
          <a:lstStyle/>
          <a:p>
            <a:pPr algn="ctr"/>
            <a:r>
              <a:rPr lang="en-US" sz="1600" b="1" dirty="0"/>
              <a:t>The Supply Chain Analytics Market segmentation, based on deployment models, includes on-premises, cloud. In 2022, the cloud sector showed the highest share of the market of more than 60% based on deployment type.</a:t>
            </a:r>
            <a:br>
              <a:rPr lang="en-US" sz="1600" b="1" dirty="0"/>
            </a:br>
            <a:br>
              <a:rPr lang="en-US" sz="1600" b="1" dirty="0"/>
            </a:br>
            <a:endParaRPr lang="en-US" sz="1600" b="1" dirty="0"/>
          </a:p>
        </p:txBody>
      </p:sp>
    </p:spTree>
    <p:extLst>
      <p:ext uri="{BB962C8B-B14F-4D97-AF65-F5344CB8AC3E}">
        <p14:creationId xmlns:p14="http://schemas.microsoft.com/office/powerpoint/2010/main" val="1518213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EC265-5FAA-A237-9468-3C022EBCF873}"/>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CB25C28A-680E-E00A-56AE-8C3091570276}"/>
              </a:ext>
            </a:extLst>
          </p:cNvPr>
          <p:cNvSpPr>
            <a:spLocks noGrp="1"/>
          </p:cNvSpPr>
          <p:nvPr>
            <p:ph type="body" sz="quarter" idx="13"/>
          </p:nvPr>
        </p:nvSpPr>
        <p:spPr>
          <a:xfrm>
            <a:off x="1043375" y="5136976"/>
            <a:ext cx="10105247" cy="1200329"/>
          </a:xfrm>
        </p:spPr>
        <p:txBody>
          <a:bodyPr/>
          <a:lstStyle/>
          <a:p>
            <a:pPr algn="ctr"/>
            <a:r>
              <a:rPr lang="en-US" sz="1600" dirty="0"/>
              <a:t>By region, the supply chain analytics market is led by North America, holding over 35% market share in 2023, driven by a focus on operational data visualization. Europe is the second-largest market, with Germany leading and the UK as the fastest-growing. Asia-Pacific is expected to grow at the fastest CAGR (2023–2032), fueled by increased adoption of analytics by SMBs and rising tech investments, with China leading and India as the fastest-growing market in the region.</a:t>
            </a:r>
            <a:endParaRPr lang="en-US" sz="2000" dirty="0">
              <a:solidFill>
                <a:srgbClr val="FF0000"/>
              </a:solidFill>
            </a:endParaRPr>
          </a:p>
        </p:txBody>
      </p:sp>
      <p:pic>
        <p:nvPicPr>
          <p:cNvPr id="4" name="Picture 3" descr="A blue pie chart with a black background&#10;&#10;Description automatically generated">
            <a:extLst>
              <a:ext uri="{FF2B5EF4-FFF2-40B4-BE49-F238E27FC236}">
                <a16:creationId xmlns:a16="http://schemas.microsoft.com/office/drawing/2014/main" id="{15960EAF-2992-0649-29FB-F2855CBBD5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0723" y="267896"/>
            <a:ext cx="8410552" cy="4690329"/>
          </a:xfrm>
          <a:prstGeom prst="rect">
            <a:avLst/>
          </a:prstGeom>
        </p:spPr>
      </p:pic>
    </p:spTree>
    <p:extLst>
      <p:ext uri="{BB962C8B-B14F-4D97-AF65-F5344CB8AC3E}">
        <p14:creationId xmlns:p14="http://schemas.microsoft.com/office/powerpoint/2010/main" val="3450167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5B8B8AE2-5DDD-D029-7118-C83B4BEC6FD8}"/>
              </a:ext>
            </a:extLst>
          </p:cNvPr>
          <p:cNvGraphicFramePr/>
          <p:nvPr>
            <p:extLst>
              <p:ext uri="{D42A27DB-BD31-4B8C-83A1-F6EECF244321}">
                <p14:modId xmlns:p14="http://schemas.microsoft.com/office/powerpoint/2010/main" val="3722656283"/>
              </p:ext>
            </p:extLst>
          </p:nvPr>
        </p:nvGraphicFramePr>
        <p:xfrm>
          <a:off x="183696" y="474333"/>
          <a:ext cx="11824607" cy="59093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533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105438B-6FD9-AECE-E27A-D74117EFE29F}"/>
              </a:ext>
            </a:extLst>
          </p:cNvPr>
          <p:cNvSpPr>
            <a:spLocks noGrp="1"/>
          </p:cNvSpPr>
          <p:nvPr>
            <p:ph type="body" sz="quarter" idx="12"/>
          </p:nvPr>
        </p:nvSpPr>
        <p:spPr>
          <a:xfrm>
            <a:off x="2237015" y="692236"/>
            <a:ext cx="9954985" cy="424732"/>
          </a:xfrm>
        </p:spPr>
        <p:txBody>
          <a:bodyPr/>
          <a:lstStyle/>
          <a:p>
            <a:r>
              <a:rPr lang="en-US" sz="2400" dirty="0">
                <a:solidFill>
                  <a:schemeClr val="accent4"/>
                </a:solidFill>
              </a:rPr>
              <a:t>Case Study</a:t>
            </a:r>
            <a:r>
              <a:rPr lang="en-US" sz="2400" dirty="0"/>
              <a:t>: Amazon's Supply Chain Optimization</a:t>
            </a:r>
          </a:p>
        </p:txBody>
      </p:sp>
      <p:sp>
        <p:nvSpPr>
          <p:cNvPr id="6" name="Text Placeholder 5">
            <a:extLst>
              <a:ext uri="{FF2B5EF4-FFF2-40B4-BE49-F238E27FC236}">
                <a16:creationId xmlns:a16="http://schemas.microsoft.com/office/drawing/2014/main" id="{D85C8F1D-AC9F-8494-C03D-E754F6FD0476}"/>
              </a:ext>
            </a:extLst>
          </p:cNvPr>
          <p:cNvSpPr>
            <a:spLocks noGrp="1"/>
          </p:cNvSpPr>
          <p:nvPr>
            <p:ph type="body" sz="quarter" idx="13"/>
          </p:nvPr>
        </p:nvSpPr>
        <p:spPr>
          <a:xfrm>
            <a:off x="1853293" y="2423596"/>
            <a:ext cx="9693729" cy="2010807"/>
          </a:xfrm>
        </p:spPr>
        <p:txBody>
          <a:bodyPr/>
          <a:lstStyle/>
          <a:p>
            <a:r>
              <a:rPr lang="en-US" sz="2000" dirty="0">
                <a:solidFill>
                  <a:schemeClr val="accent4"/>
                </a:solidFill>
              </a:rPr>
              <a:t>Background: </a:t>
            </a:r>
          </a:p>
          <a:p>
            <a:endParaRPr lang="en-US" sz="2000" dirty="0"/>
          </a:p>
          <a:p>
            <a:r>
              <a:rPr lang="en-US" sz="2000" dirty="0"/>
              <a:t>Amazon, a global e-commerce giant, has one of the most complex supply chains in the world. To maintain its competitive edge and ensure timely delivery, Amazon has heavily invested in data analytics to optimize its supply chain operations.</a:t>
            </a:r>
          </a:p>
        </p:txBody>
      </p:sp>
      <p:pic>
        <p:nvPicPr>
          <p:cNvPr id="8" name="Graphic 7" descr="Badge Tick with solid fill">
            <a:extLst>
              <a:ext uri="{FF2B5EF4-FFF2-40B4-BE49-F238E27FC236}">
                <a16:creationId xmlns:a16="http://schemas.microsoft.com/office/drawing/2014/main" id="{8F2904F5-9279-2FA1-E3E9-322273A3BA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13" y="2971799"/>
            <a:ext cx="914400" cy="914400"/>
          </a:xfrm>
          <a:prstGeom prst="rect">
            <a:avLst/>
          </a:prstGeom>
        </p:spPr>
      </p:pic>
    </p:spTree>
    <p:extLst>
      <p:ext uri="{BB962C8B-B14F-4D97-AF65-F5344CB8AC3E}">
        <p14:creationId xmlns:p14="http://schemas.microsoft.com/office/powerpoint/2010/main" val="2906200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6AD66-8255-6BDD-E6CF-EAD0A3EB33C8}"/>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EE2BBFFD-D714-1954-3E97-53114613ED5A}"/>
              </a:ext>
            </a:extLst>
          </p:cNvPr>
          <p:cNvSpPr>
            <a:spLocks noGrp="1"/>
          </p:cNvSpPr>
          <p:nvPr>
            <p:ph type="body" sz="quarter" idx="12"/>
          </p:nvPr>
        </p:nvSpPr>
        <p:spPr>
          <a:xfrm>
            <a:off x="1832803" y="427330"/>
            <a:ext cx="9954985" cy="885371"/>
          </a:xfrm>
        </p:spPr>
        <p:txBody>
          <a:bodyPr/>
          <a:lstStyle/>
          <a:p>
            <a:r>
              <a:rPr lang="en-US" sz="2400" dirty="0">
                <a:solidFill>
                  <a:schemeClr val="accent4"/>
                </a:solidFill>
              </a:rPr>
              <a:t>IMPLEMENTATION:</a:t>
            </a:r>
          </a:p>
          <a:p>
            <a:endParaRPr lang="en-US" sz="2400" dirty="0">
              <a:solidFill>
                <a:schemeClr val="accent4"/>
              </a:solidFill>
            </a:endParaRPr>
          </a:p>
        </p:txBody>
      </p:sp>
      <p:sp>
        <p:nvSpPr>
          <p:cNvPr id="6" name="Text Placeholder 5">
            <a:extLst>
              <a:ext uri="{FF2B5EF4-FFF2-40B4-BE49-F238E27FC236}">
                <a16:creationId xmlns:a16="http://schemas.microsoft.com/office/drawing/2014/main" id="{4C46AB4F-EB5A-3D96-59A1-F43DD7A7DC7E}"/>
              </a:ext>
            </a:extLst>
          </p:cNvPr>
          <p:cNvSpPr>
            <a:spLocks noGrp="1"/>
          </p:cNvSpPr>
          <p:nvPr>
            <p:ph type="body" sz="quarter" idx="13"/>
          </p:nvPr>
        </p:nvSpPr>
        <p:spPr>
          <a:xfrm>
            <a:off x="1832806" y="1480206"/>
            <a:ext cx="9693729" cy="1328569"/>
          </a:xfrm>
        </p:spPr>
        <p:txBody>
          <a:bodyPr/>
          <a:lstStyle/>
          <a:p>
            <a:r>
              <a:rPr lang="en-US" sz="2000" dirty="0"/>
              <a:t>Data Collection: </a:t>
            </a:r>
            <a:r>
              <a:rPr lang="en-US" sz="2000" b="0" dirty="0"/>
              <a:t>Amazon collects vast amounts of data from various sources, including customer orders, inventory levels, supplier performance, and delivery times.</a:t>
            </a:r>
          </a:p>
          <a:p>
            <a:endParaRPr lang="en-US" sz="2000" dirty="0"/>
          </a:p>
        </p:txBody>
      </p:sp>
      <p:pic>
        <p:nvPicPr>
          <p:cNvPr id="7" name="Graphic 6" descr="Badge 4 with solid fill">
            <a:extLst>
              <a:ext uri="{FF2B5EF4-FFF2-40B4-BE49-F238E27FC236}">
                <a16:creationId xmlns:a16="http://schemas.microsoft.com/office/drawing/2014/main" id="{19B94B94-EBFC-6C0D-19A0-7715BAF95F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5468" y="4542184"/>
            <a:ext cx="914400" cy="914400"/>
          </a:xfrm>
          <a:prstGeom prst="rect">
            <a:avLst/>
          </a:prstGeom>
        </p:spPr>
      </p:pic>
      <p:pic>
        <p:nvPicPr>
          <p:cNvPr id="10" name="Graphic 9" descr="Badge 3 with solid fill">
            <a:extLst>
              <a:ext uri="{FF2B5EF4-FFF2-40B4-BE49-F238E27FC236}">
                <a16:creationId xmlns:a16="http://schemas.microsoft.com/office/drawing/2014/main" id="{4FA89950-7BEC-AA54-C17A-DF352D0893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5468" y="3518230"/>
            <a:ext cx="914400" cy="914400"/>
          </a:xfrm>
          <a:prstGeom prst="rect">
            <a:avLst/>
          </a:prstGeom>
        </p:spPr>
      </p:pic>
      <p:pic>
        <p:nvPicPr>
          <p:cNvPr id="12" name="Graphic 11" descr="Badge with solid fill">
            <a:extLst>
              <a:ext uri="{FF2B5EF4-FFF2-40B4-BE49-F238E27FC236}">
                <a16:creationId xmlns:a16="http://schemas.microsoft.com/office/drawing/2014/main" id="{40193BD5-3885-4187-2328-1636E8E08A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5465" y="2471908"/>
            <a:ext cx="914400" cy="914400"/>
          </a:xfrm>
          <a:prstGeom prst="rect">
            <a:avLst/>
          </a:prstGeom>
        </p:spPr>
      </p:pic>
      <p:pic>
        <p:nvPicPr>
          <p:cNvPr id="14" name="Graphic 13" descr="Badge 1 with solid fill">
            <a:extLst>
              <a:ext uri="{FF2B5EF4-FFF2-40B4-BE49-F238E27FC236}">
                <a16:creationId xmlns:a16="http://schemas.microsoft.com/office/drawing/2014/main" id="{015C20AD-77A2-A2EF-1853-E875D91A35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465" y="1425586"/>
            <a:ext cx="914400" cy="914400"/>
          </a:xfrm>
          <a:prstGeom prst="rect">
            <a:avLst/>
          </a:prstGeom>
        </p:spPr>
      </p:pic>
      <p:sp>
        <p:nvSpPr>
          <p:cNvPr id="15" name="Text Placeholder 5">
            <a:extLst>
              <a:ext uri="{FF2B5EF4-FFF2-40B4-BE49-F238E27FC236}">
                <a16:creationId xmlns:a16="http://schemas.microsoft.com/office/drawing/2014/main" id="{BA408C06-A40D-818A-8034-906CF70DD7BF}"/>
              </a:ext>
            </a:extLst>
          </p:cNvPr>
          <p:cNvSpPr txBox="1">
            <a:spLocks/>
          </p:cNvSpPr>
          <p:nvPr/>
        </p:nvSpPr>
        <p:spPr>
          <a:xfrm>
            <a:off x="1832805" y="2495635"/>
            <a:ext cx="9693729" cy="923330"/>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Advanced Analytics: </a:t>
            </a:r>
            <a:r>
              <a:rPr lang="en-US" sz="2000" b="0" dirty="0"/>
              <a:t>The company uses advanced analytics techniques, such as machine learning and predictive analytics, to analyze this data. This helps in predicting demand, optimizing inventory levels, and improving delivery routes.</a:t>
            </a:r>
          </a:p>
        </p:txBody>
      </p:sp>
      <p:sp>
        <p:nvSpPr>
          <p:cNvPr id="16" name="Text Placeholder 5">
            <a:extLst>
              <a:ext uri="{FF2B5EF4-FFF2-40B4-BE49-F238E27FC236}">
                <a16:creationId xmlns:a16="http://schemas.microsoft.com/office/drawing/2014/main" id="{EA651569-506C-0619-E351-FF8CD7F20FC3}"/>
              </a:ext>
            </a:extLst>
          </p:cNvPr>
          <p:cNvSpPr txBox="1">
            <a:spLocks/>
          </p:cNvSpPr>
          <p:nvPr/>
        </p:nvSpPr>
        <p:spPr>
          <a:xfrm>
            <a:off x="1832804" y="3519284"/>
            <a:ext cx="9693729" cy="923330"/>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Real-Time Monitoring: </a:t>
            </a:r>
            <a:r>
              <a:rPr lang="en-US" sz="2000" b="0" dirty="0"/>
              <a:t>Amazon implemented real-time monitoring systems to track inventory levels and supply chain activities. This allows for quick responses to any disruptions or changes in demand.</a:t>
            </a:r>
          </a:p>
        </p:txBody>
      </p:sp>
      <p:sp>
        <p:nvSpPr>
          <p:cNvPr id="17" name="Text Placeholder 5">
            <a:extLst>
              <a:ext uri="{FF2B5EF4-FFF2-40B4-BE49-F238E27FC236}">
                <a16:creationId xmlns:a16="http://schemas.microsoft.com/office/drawing/2014/main" id="{B282CB8E-50E0-362A-0C5E-2D093BBC1172}"/>
              </a:ext>
            </a:extLst>
          </p:cNvPr>
          <p:cNvSpPr txBox="1">
            <a:spLocks/>
          </p:cNvSpPr>
          <p:nvPr/>
        </p:nvSpPr>
        <p:spPr>
          <a:xfrm>
            <a:off x="1832803" y="4581585"/>
            <a:ext cx="9693729" cy="1051570"/>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Automation: </a:t>
            </a:r>
            <a:r>
              <a:rPr lang="en-US" sz="2000" b="0" dirty="0"/>
              <a:t>Amazon uses robotics and automation in its warehouses to streamline operations and reduce human error.</a:t>
            </a:r>
          </a:p>
          <a:p>
            <a:endParaRPr lang="en-US" sz="2000" dirty="0"/>
          </a:p>
        </p:txBody>
      </p:sp>
    </p:spTree>
    <p:extLst>
      <p:ext uri="{BB962C8B-B14F-4D97-AF65-F5344CB8AC3E}">
        <p14:creationId xmlns:p14="http://schemas.microsoft.com/office/powerpoint/2010/main" val="1878532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9" y="-2693505"/>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4" name="Text Placeholder 13"/>
          <p:cNvSpPr>
            <a:spLocks noGrp="1"/>
          </p:cNvSpPr>
          <p:nvPr>
            <p:ph type="body" sz="quarter" idx="10"/>
          </p:nvPr>
        </p:nvSpPr>
        <p:spPr>
          <a:xfrm>
            <a:off x="5617029" y="2698801"/>
            <a:ext cx="5845628" cy="3139321"/>
          </a:xfrm>
        </p:spPr>
        <p:txBody>
          <a:bodyPr/>
          <a:lstStyle/>
          <a:p>
            <a:pPr algn="just"/>
            <a:r>
              <a:rPr lang="en-US" sz="2000" dirty="0"/>
              <a:t>Supply Chain Analytics (SCA) refers to the use of data analysis, statistical methods, and advanced technologies (like Artificial Intelligence and Machine Learning) to optimize, monitor, and improve supply chain processes. It focuses on extracting actionable insights from the vast amounts of data generated in supply chain operations to enhance efficiency, reduce costs, and improve decision-making.</a:t>
            </a:r>
          </a:p>
        </p:txBody>
      </p:sp>
      <p:sp>
        <p:nvSpPr>
          <p:cNvPr id="32" name="Title 31"/>
          <p:cNvSpPr>
            <a:spLocks noGrp="1"/>
          </p:cNvSpPr>
          <p:nvPr>
            <p:ph type="title"/>
          </p:nvPr>
        </p:nvSpPr>
        <p:spPr>
          <a:xfrm>
            <a:off x="555244" y="0"/>
            <a:ext cx="4083304" cy="1135696"/>
          </a:xfrm>
        </p:spPr>
        <p:txBody>
          <a:bodyPr/>
          <a:lstStyle/>
          <a:p>
            <a:r>
              <a:rPr lang="en-US" sz="2400" b="1" dirty="0">
                <a:gradFill>
                  <a:gsLst>
                    <a:gs pos="15000">
                      <a:schemeClr val="bg1"/>
                    </a:gs>
                    <a:gs pos="47000">
                      <a:schemeClr val="bg1"/>
                    </a:gs>
                  </a:gsLst>
                  <a:lin ang="5400000" scaled="1"/>
                </a:gradFill>
                <a:latin typeface="Segoe UI (Body)"/>
              </a:rPr>
              <a:t>What is supply chain analytics?</a:t>
            </a:r>
          </a:p>
        </p:txBody>
      </p:sp>
      <p:pic>
        <p:nvPicPr>
          <p:cNvPr id="7" name="Picture 6" descr="A diagram of a supply chain&#10;&#10;Description automatically generated">
            <a:extLst>
              <a:ext uri="{FF2B5EF4-FFF2-40B4-BE49-F238E27FC236}">
                <a16:creationId xmlns:a16="http://schemas.microsoft.com/office/drawing/2014/main" id="{E625F0A7-FB37-4F66-F255-4686ACF8F7B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55244" y="2214435"/>
            <a:ext cx="3955099" cy="3623687"/>
          </a:xfrm>
          <a:prstGeom prst="rect">
            <a:avLst/>
          </a:prstGeom>
        </p:spPr>
      </p:pic>
    </p:spTree>
    <p:extLst>
      <p:ext uri="{BB962C8B-B14F-4D97-AF65-F5344CB8AC3E}">
        <p14:creationId xmlns:p14="http://schemas.microsoft.com/office/powerpoint/2010/main" val="22180498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par>
                                <p:cTn id="13" presetID="63" presetClass="path" presetSubtype="0" decel="100000" fill="hold" grpId="1" nodeType="withEffect">
                                  <p:stCondLst>
                                    <p:cond delay="0"/>
                                  </p:stCondLst>
                                  <p:childTnLst>
                                    <p:animMotion origin="layout" path="M -0.14336 1.11111E-6 L 1.45833E-6 1.11111E-6 " pathEditMode="relative" rAng="0" ptsTypes="AA">
                                      <p:cBhvr>
                                        <p:cTn id="14" dur="750" fill="hold"/>
                                        <p:tgtEl>
                                          <p:spTgt spid="14">
                                            <p:txEl>
                                              <p:pRg st="0" end="0"/>
                                            </p:txEl>
                                          </p:spTgt>
                                        </p:tgtEl>
                                        <p:attrNameLst>
                                          <p:attrName>ppt_x</p:attrName>
                                          <p:attrName>ppt_y</p:attrName>
                                        </p:attrNameLst>
                                      </p:cBhvr>
                                      <p:rCtr x="716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4" grpId="1" build="p"/>
      <p:bldP spid="3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D7ACA-9F7A-9B28-468A-C696FD8C9414}"/>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B7B5A513-B58F-78EC-2295-145EFC5F0C32}"/>
              </a:ext>
            </a:extLst>
          </p:cNvPr>
          <p:cNvSpPr>
            <a:spLocks noGrp="1"/>
          </p:cNvSpPr>
          <p:nvPr>
            <p:ph type="body" sz="quarter" idx="12"/>
          </p:nvPr>
        </p:nvSpPr>
        <p:spPr>
          <a:xfrm>
            <a:off x="1832803" y="427330"/>
            <a:ext cx="9954985" cy="1346010"/>
          </a:xfrm>
        </p:spPr>
        <p:txBody>
          <a:bodyPr/>
          <a:lstStyle/>
          <a:p>
            <a:r>
              <a:rPr lang="en-US" sz="2400" dirty="0">
                <a:solidFill>
                  <a:schemeClr val="accent4"/>
                </a:solidFill>
              </a:rPr>
              <a:t>RESULTS:</a:t>
            </a:r>
          </a:p>
          <a:p>
            <a:endParaRPr lang="en-US" sz="2400" dirty="0">
              <a:solidFill>
                <a:schemeClr val="accent4"/>
              </a:solidFill>
            </a:endParaRPr>
          </a:p>
          <a:p>
            <a:endParaRPr lang="en-US" sz="2400" dirty="0">
              <a:solidFill>
                <a:schemeClr val="accent4"/>
              </a:solidFill>
            </a:endParaRPr>
          </a:p>
        </p:txBody>
      </p:sp>
      <p:sp>
        <p:nvSpPr>
          <p:cNvPr id="6" name="Text Placeholder 5">
            <a:extLst>
              <a:ext uri="{FF2B5EF4-FFF2-40B4-BE49-F238E27FC236}">
                <a16:creationId xmlns:a16="http://schemas.microsoft.com/office/drawing/2014/main" id="{6BEE0E2B-E004-A7AB-738A-FA1287D1241B}"/>
              </a:ext>
            </a:extLst>
          </p:cNvPr>
          <p:cNvSpPr>
            <a:spLocks noGrp="1"/>
          </p:cNvSpPr>
          <p:nvPr>
            <p:ph type="body" sz="quarter" idx="13"/>
          </p:nvPr>
        </p:nvSpPr>
        <p:spPr>
          <a:xfrm>
            <a:off x="1832806" y="1480206"/>
            <a:ext cx="9693729" cy="646331"/>
          </a:xfrm>
        </p:spPr>
        <p:txBody>
          <a:bodyPr/>
          <a:lstStyle/>
          <a:p>
            <a:r>
              <a:rPr lang="en-US" sz="2000" dirty="0"/>
              <a:t>Inventory Reduction: </a:t>
            </a:r>
            <a:r>
              <a:rPr lang="en-US" sz="2000" b="0" dirty="0"/>
              <a:t>Amazon reduced its inventory levels by 20%, leading to significant cost savings.</a:t>
            </a:r>
          </a:p>
        </p:txBody>
      </p:sp>
      <p:pic>
        <p:nvPicPr>
          <p:cNvPr id="7" name="Graphic 6" descr="Badge 4 with solid fill">
            <a:extLst>
              <a:ext uri="{FF2B5EF4-FFF2-40B4-BE49-F238E27FC236}">
                <a16:creationId xmlns:a16="http://schemas.microsoft.com/office/drawing/2014/main" id="{6D551048-69D9-3C52-F6F2-390A4BA0CB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5468" y="4542184"/>
            <a:ext cx="914400" cy="914400"/>
          </a:xfrm>
          <a:prstGeom prst="rect">
            <a:avLst/>
          </a:prstGeom>
        </p:spPr>
      </p:pic>
      <p:pic>
        <p:nvPicPr>
          <p:cNvPr id="10" name="Graphic 9" descr="Badge 3 with solid fill">
            <a:extLst>
              <a:ext uri="{FF2B5EF4-FFF2-40B4-BE49-F238E27FC236}">
                <a16:creationId xmlns:a16="http://schemas.microsoft.com/office/drawing/2014/main" id="{61E0AFA3-3D9B-C87C-8B88-B0F94657F6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5468" y="3518230"/>
            <a:ext cx="914400" cy="914400"/>
          </a:xfrm>
          <a:prstGeom prst="rect">
            <a:avLst/>
          </a:prstGeom>
        </p:spPr>
      </p:pic>
      <p:pic>
        <p:nvPicPr>
          <p:cNvPr id="12" name="Graphic 11" descr="Badge with solid fill">
            <a:extLst>
              <a:ext uri="{FF2B5EF4-FFF2-40B4-BE49-F238E27FC236}">
                <a16:creationId xmlns:a16="http://schemas.microsoft.com/office/drawing/2014/main" id="{0C986DC9-BC55-98CB-BB21-25F7A5FDE4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5465" y="2471908"/>
            <a:ext cx="914400" cy="914400"/>
          </a:xfrm>
          <a:prstGeom prst="rect">
            <a:avLst/>
          </a:prstGeom>
        </p:spPr>
      </p:pic>
      <p:pic>
        <p:nvPicPr>
          <p:cNvPr id="14" name="Graphic 13" descr="Badge 1 with solid fill">
            <a:extLst>
              <a:ext uri="{FF2B5EF4-FFF2-40B4-BE49-F238E27FC236}">
                <a16:creationId xmlns:a16="http://schemas.microsoft.com/office/drawing/2014/main" id="{F4B89110-9FA1-21AC-CF28-B57D4C0FD9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465" y="1425586"/>
            <a:ext cx="914400" cy="914400"/>
          </a:xfrm>
          <a:prstGeom prst="rect">
            <a:avLst/>
          </a:prstGeom>
        </p:spPr>
      </p:pic>
      <p:sp>
        <p:nvSpPr>
          <p:cNvPr id="15" name="Text Placeholder 5">
            <a:extLst>
              <a:ext uri="{FF2B5EF4-FFF2-40B4-BE49-F238E27FC236}">
                <a16:creationId xmlns:a16="http://schemas.microsoft.com/office/drawing/2014/main" id="{49ACA4DD-EBF7-7D47-DAED-065797951222}"/>
              </a:ext>
            </a:extLst>
          </p:cNvPr>
          <p:cNvSpPr txBox="1">
            <a:spLocks/>
          </p:cNvSpPr>
          <p:nvPr/>
        </p:nvSpPr>
        <p:spPr>
          <a:xfrm>
            <a:off x="1832805" y="2495635"/>
            <a:ext cx="9693729" cy="646331"/>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Improved Forecast Accuracy: </a:t>
            </a:r>
            <a:r>
              <a:rPr lang="en-US" sz="2000" b="0" dirty="0"/>
              <a:t>The use of predictive analytics improved demand forecasting accuracy by 30%, reducing stockouts and overstock situations.</a:t>
            </a:r>
          </a:p>
        </p:txBody>
      </p:sp>
      <p:sp>
        <p:nvSpPr>
          <p:cNvPr id="16" name="Text Placeholder 5">
            <a:extLst>
              <a:ext uri="{FF2B5EF4-FFF2-40B4-BE49-F238E27FC236}">
                <a16:creationId xmlns:a16="http://schemas.microsoft.com/office/drawing/2014/main" id="{CCF52135-9AE7-8CB0-A61A-5B9C787ECCA6}"/>
              </a:ext>
            </a:extLst>
          </p:cNvPr>
          <p:cNvSpPr txBox="1">
            <a:spLocks/>
          </p:cNvSpPr>
          <p:nvPr/>
        </p:nvSpPr>
        <p:spPr>
          <a:xfrm>
            <a:off x="1832804" y="3519284"/>
            <a:ext cx="9693729" cy="646331"/>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Cost Savings: </a:t>
            </a:r>
            <a:r>
              <a:rPr lang="en-US" sz="2000" b="0" dirty="0"/>
              <a:t>Overall supply chain costs were reduced by 15% due to optimized inventory management and improved supplier collaboration.</a:t>
            </a:r>
          </a:p>
        </p:txBody>
      </p:sp>
      <p:sp>
        <p:nvSpPr>
          <p:cNvPr id="17" name="Text Placeholder 5">
            <a:extLst>
              <a:ext uri="{FF2B5EF4-FFF2-40B4-BE49-F238E27FC236}">
                <a16:creationId xmlns:a16="http://schemas.microsoft.com/office/drawing/2014/main" id="{FFEF1487-CE3D-F0C6-C8A9-4ECD5F982E2C}"/>
              </a:ext>
            </a:extLst>
          </p:cNvPr>
          <p:cNvSpPr txBox="1">
            <a:spLocks/>
          </p:cNvSpPr>
          <p:nvPr/>
        </p:nvSpPr>
        <p:spPr>
          <a:xfrm>
            <a:off x="1832803" y="4581585"/>
            <a:ext cx="9693729" cy="923330"/>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Enhanced Customer Satisfaction: </a:t>
            </a:r>
            <a:r>
              <a:rPr lang="en-US" sz="2000" b="0" dirty="0"/>
              <a:t>With better inventory management and timely stock replenishment, customer satisfaction levels increased, leading to higher sales and customer loyalty.</a:t>
            </a:r>
          </a:p>
        </p:txBody>
      </p:sp>
    </p:spTree>
    <p:extLst>
      <p:ext uri="{BB962C8B-B14F-4D97-AF65-F5344CB8AC3E}">
        <p14:creationId xmlns:p14="http://schemas.microsoft.com/office/powerpoint/2010/main" val="2327704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865413" y="1997838"/>
            <a:ext cx="10384973" cy="2862322"/>
          </a:xfrm>
        </p:spPr>
        <p:txBody>
          <a:bodyPr/>
          <a:lstStyle/>
          <a:p>
            <a:r>
              <a:rPr lang="en-US" sz="2400" b="1" dirty="0"/>
              <a:t>Conclusion</a:t>
            </a:r>
          </a:p>
          <a:p>
            <a:endParaRPr lang="en-US" dirty="0"/>
          </a:p>
          <a:p>
            <a:r>
              <a:rPr lang="en-US" sz="2000" dirty="0"/>
              <a:t>Modern supply chain management is not helpful without data analytics and digital systems. You must understand how data analytics work and how it impacts inventory management, transportation costs, and demand forecasting. </a:t>
            </a:r>
          </a:p>
          <a:p>
            <a:endParaRPr lang="en-US" sz="2000" dirty="0"/>
          </a:p>
          <a:p>
            <a:r>
              <a:rPr lang="en-US" sz="2000" dirty="0"/>
              <a:t>Lastly, leveraging data analytics allows you to improve supplier performance, reduce lead times, enhance customer service, increase supply chain visibility, minimize environmental impact, and boost operational efficiency. </a:t>
            </a:r>
            <a:endParaRPr lang="en-US" sz="2800" dirty="0"/>
          </a:p>
        </p:txBody>
      </p:sp>
    </p:spTree>
    <p:extLst>
      <p:ext uri="{BB962C8B-B14F-4D97-AF65-F5344CB8AC3E}">
        <p14:creationId xmlns:p14="http://schemas.microsoft.com/office/powerpoint/2010/main" val="62731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34BDD74C-5263-464C-AA3C-D945D23978FF}"/>
              </a:ext>
            </a:extLst>
          </p:cNvPr>
          <p:cNvSpPr txBox="1">
            <a:spLocks/>
          </p:cNvSpPr>
          <p:nvPr/>
        </p:nvSpPr>
        <p:spPr>
          <a:xfrm>
            <a:off x="4433852" y="4256429"/>
            <a:ext cx="5756957" cy="927824"/>
          </a:xfrm>
          <a:prstGeom prst="rect">
            <a:avLst/>
          </a:prstGeom>
        </p:spPr>
        <p:txBody>
          <a:bodyPr vert="horz" lIns="457200" tIns="45720" rIns="457200" bIns="4572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r>
              <a:rPr lang="en-US" dirty="0"/>
              <a:t>THANK YOU!</a:t>
            </a:r>
          </a:p>
        </p:txBody>
      </p:sp>
      <p:sp>
        <p:nvSpPr>
          <p:cNvPr id="6" name="Rectangle: Rounded Corners 5">
            <a:extLst>
              <a:ext uri="{FF2B5EF4-FFF2-40B4-BE49-F238E27FC236}">
                <a16:creationId xmlns:a16="http://schemas.microsoft.com/office/drawing/2014/main" id="{856ABC81-2C68-95D9-AAB0-63A23E98D4A6}"/>
              </a:ext>
            </a:extLst>
          </p:cNvPr>
          <p:cNvSpPr/>
          <p:nvPr/>
        </p:nvSpPr>
        <p:spPr>
          <a:xfrm>
            <a:off x="277586" y="6400800"/>
            <a:ext cx="1126671" cy="310243"/>
          </a:xfrm>
          <a:prstGeom prst="roundRect">
            <a:avLst/>
          </a:prstGeom>
          <a:solidFill>
            <a:srgbClr val="0074A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noFill/>
            </a:endParaRPr>
          </a:p>
        </p:txBody>
      </p:sp>
    </p:spTree>
    <p:extLst>
      <p:ext uri="{BB962C8B-B14F-4D97-AF65-F5344CB8AC3E}">
        <p14:creationId xmlns:p14="http://schemas.microsoft.com/office/powerpoint/2010/main" val="349282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supply chain&#10;&#10;Description automatically generated">
            <a:extLst>
              <a:ext uri="{FF2B5EF4-FFF2-40B4-BE49-F238E27FC236}">
                <a16:creationId xmlns:a16="http://schemas.microsoft.com/office/drawing/2014/main" id="{D388186E-499D-D8F5-A55A-6CE36E34C94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615017" y="492806"/>
            <a:ext cx="8961966" cy="6721475"/>
          </a:xfrm>
          <a:prstGeom prst="rect">
            <a:avLst/>
          </a:prstGeom>
          <a:noFill/>
        </p:spPr>
      </p:pic>
    </p:spTree>
    <p:extLst>
      <p:ext uri="{BB962C8B-B14F-4D97-AF65-F5344CB8AC3E}">
        <p14:creationId xmlns:p14="http://schemas.microsoft.com/office/powerpoint/2010/main" val="415267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7E37419-47B2-AB63-800D-78AB2D9F993B}"/>
              </a:ext>
            </a:extLst>
          </p:cNvPr>
          <p:cNvSpPr/>
          <p:nvPr/>
        </p:nvSpPr>
        <p:spPr>
          <a:xfrm>
            <a:off x="9712046" y="2720850"/>
            <a:ext cx="2166296" cy="3622389"/>
          </a:xfrm>
          <a:prstGeom prst="rect">
            <a:avLst/>
          </a:prstGeom>
          <a:solidFill>
            <a:schemeClr val="tx1">
              <a:lumMod val="50000"/>
              <a:lumOff val="5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8F9841F1-9148-9E31-9F27-EAAAF2A19116}"/>
              </a:ext>
            </a:extLst>
          </p:cNvPr>
          <p:cNvSpPr/>
          <p:nvPr/>
        </p:nvSpPr>
        <p:spPr>
          <a:xfrm>
            <a:off x="7387947" y="2720852"/>
            <a:ext cx="2166296" cy="3622389"/>
          </a:xfrm>
          <a:prstGeom prst="rect">
            <a:avLst/>
          </a:prstGeom>
          <a:solidFill>
            <a:schemeClr val="accent4"/>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948CF148-AE56-640E-960E-DF4ABC4F2E74}"/>
              </a:ext>
            </a:extLst>
          </p:cNvPr>
          <p:cNvSpPr/>
          <p:nvPr/>
        </p:nvSpPr>
        <p:spPr>
          <a:xfrm>
            <a:off x="4935432" y="2720851"/>
            <a:ext cx="2280144" cy="3622389"/>
          </a:xfrm>
          <a:prstGeom prst="rect">
            <a:avLst/>
          </a:prstGeom>
          <a:solidFill>
            <a:schemeClr val="accent6">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F83EEEB5-3D77-D0D0-3D20-698FBE25E2F9}"/>
              </a:ext>
            </a:extLst>
          </p:cNvPr>
          <p:cNvSpPr/>
          <p:nvPr/>
        </p:nvSpPr>
        <p:spPr>
          <a:xfrm>
            <a:off x="2596767" y="2720850"/>
            <a:ext cx="2166296" cy="3622389"/>
          </a:xfrm>
          <a:prstGeom prst="rect">
            <a:avLst/>
          </a:prstGeom>
          <a:solidFill>
            <a:srgbClr val="DC5924"/>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4B15AA90-CADD-6399-28F9-09297306CB9B}"/>
              </a:ext>
            </a:extLst>
          </p:cNvPr>
          <p:cNvSpPr/>
          <p:nvPr/>
        </p:nvSpPr>
        <p:spPr>
          <a:xfrm>
            <a:off x="307540" y="2720852"/>
            <a:ext cx="2109689" cy="3622389"/>
          </a:xfrm>
          <a:prstGeom prst="rect">
            <a:avLst/>
          </a:prstGeom>
          <a:solidFill>
            <a:schemeClr val="accent3">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Content Placeholder 3"/>
          <p:cNvSpPr>
            <a:spLocks noGrp="1"/>
          </p:cNvSpPr>
          <p:nvPr>
            <p:ph idx="1"/>
          </p:nvPr>
        </p:nvSpPr>
        <p:spPr>
          <a:xfrm>
            <a:off x="310242" y="3813321"/>
            <a:ext cx="2144524" cy="2529923"/>
          </a:xfrm>
        </p:spPr>
        <p:txBody>
          <a:bodyPr/>
          <a:lstStyle/>
          <a:p>
            <a:pPr algn="just"/>
            <a:r>
              <a:rPr lang="en-US" sz="1600" b="0" dirty="0">
                <a:solidFill>
                  <a:schemeClr val="tx1"/>
                </a:solidFill>
                <a:latin typeface="+mn-lt"/>
                <a:cs typeface="+mn-cs"/>
              </a:rPr>
              <a:t>Being able to access unstructured data from social media, structured data from the Internet of Things (IoT) and more traditional data sets available through traditional ERP and B2B integration tools</a:t>
            </a:r>
            <a:r>
              <a:rPr lang="en-US" sz="1600" dirty="0"/>
              <a:t>.</a:t>
            </a:r>
          </a:p>
        </p:txBody>
      </p:sp>
      <p:sp>
        <p:nvSpPr>
          <p:cNvPr id="7" name="Content Placeholder 6"/>
          <p:cNvSpPr>
            <a:spLocks noGrp="1"/>
          </p:cNvSpPr>
          <p:nvPr>
            <p:ph idx="14"/>
          </p:nvPr>
        </p:nvSpPr>
        <p:spPr>
          <a:xfrm>
            <a:off x="2555646" y="3781858"/>
            <a:ext cx="2222602" cy="2308324"/>
          </a:xfrm>
        </p:spPr>
        <p:txBody>
          <a:bodyPr/>
          <a:lstStyle/>
          <a:p>
            <a:pPr algn="just"/>
            <a:r>
              <a:rPr lang="en-US" sz="1600" b="0" dirty="0">
                <a:solidFill>
                  <a:schemeClr val="tx1"/>
                </a:solidFill>
                <a:latin typeface="+mn-lt"/>
                <a:cs typeface="+mn-cs"/>
              </a:rPr>
              <a:t>Improving collaboration with suppliers increasingly means the use of cloud-based commerce networks to enable multi-enterprise collaboration and engagement.</a:t>
            </a:r>
          </a:p>
        </p:txBody>
      </p:sp>
      <p:sp>
        <p:nvSpPr>
          <p:cNvPr id="8" name="Content Placeholder 7"/>
          <p:cNvSpPr>
            <a:spLocks noGrp="1"/>
          </p:cNvSpPr>
          <p:nvPr>
            <p:ph idx="15"/>
          </p:nvPr>
        </p:nvSpPr>
        <p:spPr>
          <a:xfrm>
            <a:off x="4907280" y="3813321"/>
            <a:ext cx="2222602" cy="2021066"/>
          </a:xfrm>
        </p:spPr>
        <p:txBody>
          <a:bodyPr/>
          <a:lstStyle/>
          <a:p>
            <a:pPr algn="just"/>
            <a:r>
              <a:rPr lang="en-US" sz="1600" b="0" dirty="0">
                <a:solidFill>
                  <a:schemeClr val="tx1"/>
                </a:solidFill>
                <a:latin typeface="+mn-lt"/>
                <a:cs typeface="+mn-cs"/>
              </a:rPr>
              <a:t>The supply chain must harden its systems from cyber-intrusions and hacks, which should be an enterprise-wide concern.</a:t>
            </a:r>
          </a:p>
          <a:p>
            <a:endParaRPr lang="en-US" sz="1800" dirty="0"/>
          </a:p>
        </p:txBody>
      </p:sp>
      <p:sp>
        <p:nvSpPr>
          <p:cNvPr id="9" name="Content Placeholder 8"/>
          <p:cNvSpPr>
            <a:spLocks noGrp="1"/>
          </p:cNvSpPr>
          <p:nvPr>
            <p:ph idx="16"/>
          </p:nvPr>
        </p:nvSpPr>
        <p:spPr>
          <a:xfrm>
            <a:off x="7331641" y="3789423"/>
            <a:ext cx="2222602" cy="2529923"/>
          </a:xfrm>
        </p:spPr>
        <p:txBody>
          <a:bodyPr/>
          <a:lstStyle/>
          <a:p>
            <a:pPr algn="just"/>
            <a:r>
              <a:rPr lang="en-US" sz="1600" b="0" dirty="0">
                <a:solidFill>
                  <a:schemeClr val="tx1"/>
                </a:solidFill>
                <a:latin typeface="+mn-lt"/>
                <a:cs typeface="+mn-cs"/>
              </a:rPr>
              <a:t>The AI platform becomes the modern supply chain’s control tower by collating, coordinating and conducting decisions and actions across the chain. Most of the supply chain is automated and self-learning.</a:t>
            </a:r>
          </a:p>
        </p:txBody>
      </p:sp>
      <p:sp>
        <p:nvSpPr>
          <p:cNvPr id="33" name="Content Placeholder 32"/>
          <p:cNvSpPr>
            <a:spLocks noGrp="1"/>
          </p:cNvSpPr>
          <p:nvPr>
            <p:ph idx="17"/>
          </p:nvPr>
        </p:nvSpPr>
        <p:spPr>
          <a:xfrm>
            <a:off x="9737234" y="3813321"/>
            <a:ext cx="2166295" cy="2086725"/>
          </a:xfrm>
        </p:spPr>
        <p:txBody>
          <a:bodyPr/>
          <a:lstStyle/>
          <a:p>
            <a:pPr algn="just"/>
            <a:r>
              <a:rPr lang="en-US" sz="1600" b="0" dirty="0">
                <a:solidFill>
                  <a:schemeClr val="tx1"/>
                </a:solidFill>
                <a:latin typeface="+mn-lt"/>
                <a:cs typeface="+mn-cs"/>
              </a:rPr>
              <a:t>Analytics capabilities must be scaled with data in real-time. Insights will be comprehensive and fast. Latency is unacceptable in the supply chain of the future.</a:t>
            </a:r>
          </a:p>
        </p:txBody>
      </p:sp>
      <p:sp>
        <p:nvSpPr>
          <p:cNvPr id="5" name="Text Placeholder 4"/>
          <p:cNvSpPr>
            <a:spLocks noGrp="1"/>
          </p:cNvSpPr>
          <p:nvPr>
            <p:ph type="body" sz="quarter" idx="13"/>
          </p:nvPr>
        </p:nvSpPr>
        <p:spPr>
          <a:xfrm>
            <a:off x="291173" y="342765"/>
            <a:ext cx="11593287" cy="2471446"/>
          </a:xfrm>
        </p:spPr>
        <p:txBody>
          <a:bodyPr/>
          <a:lstStyle/>
          <a:p>
            <a:r>
              <a:rPr lang="en-US" sz="2400" b="1" dirty="0">
                <a:gradFill>
                  <a:gsLst>
                    <a:gs pos="15000">
                      <a:schemeClr val="tx1"/>
                    </a:gs>
                    <a:gs pos="47000">
                      <a:schemeClr val="tx1"/>
                    </a:gs>
                  </a:gsLst>
                  <a:lin ang="5400000" scaled="1"/>
                </a:gradFill>
                <a:latin typeface="Segoe UI (Body)"/>
                <a:cs typeface="+mn-cs"/>
              </a:rPr>
              <a:t>Key features of effective supply chain analytics</a:t>
            </a:r>
          </a:p>
          <a:p>
            <a:br>
              <a:rPr lang="en-US" sz="2000" dirty="0"/>
            </a:br>
            <a:r>
              <a:rPr lang="en-US" sz="2000" dirty="0">
                <a:solidFill>
                  <a:schemeClr val="tx1"/>
                </a:solidFill>
                <a:latin typeface="Segoe UI Light "/>
                <a:cs typeface="+mn-cs"/>
              </a:rPr>
              <a:t>The supply chain is the most obvious face of the business for customers and consumers. The better a company can perform supply chain analytics, the better it protects its business reputation and long-term sustainability.</a:t>
            </a:r>
          </a:p>
          <a:p>
            <a:r>
              <a:rPr lang="en-US" sz="2000" dirty="0">
                <a:solidFill>
                  <a:schemeClr val="tx1"/>
                </a:solidFill>
                <a:latin typeface="Segoe UI Light "/>
                <a:cs typeface="+mn-cs"/>
              </a:rPr>
              <a:t>Key features of effective supply chain optimization include:</a:t>
            </a:r>
          </a:p>
          <a:p>
            <a:endParaRPr lang="en-US" sz="2000" dirty="0"/>
          </a:p>
        </p:txBody>
      </p:sp>
      <p:sp>
        <p:nvSpPr>
          <p:cNvPr id="47" name="Content Placeholder 46"/>
          <p:cNvSpPr>
            <a:spLocks noGrp="1"/>
          </p:cNvSpPr>
          <p:nvPr>
            <p:ph idx="18"/>
          </p:nvPr>
        </p:nvSpPr>
        <p:spPr>
          <a:xfrm>
            <a:off x="112647" y="2988519"/>
            <a:ext cx="2377440" cy="369332"/>
          </a:xfrm>
        </p:spPr>
        <p:txBody>
          <a:bodyPr/>
          <a:lstStyle/>
          <a:p>
            <a:r>
              <a:rPr lang="en-US" sz="2000" dirty="0">
                <a:latin typeface="Segoe UI (Body)"/>
              </a:rPr>
              <a:t>Connect</a:t>
            </a:r>
          </a:p>
        </p:txBody>
      </p:sp>
      <p:sp>
        <p:nvSpPr>
          <p:cNvPr id="48" name="Content Placeholder 47"/>
          <p:cNvSpPr>
            <a:spLocks noGrp="1"/>
          </p:cNvSpPr>
          <p:nvPr>
            <p:ph idx="19"/>
          </p:nvPr>
        </p:nvSpPr>
        <p:spPr>
          <a:xfrm>
            <a:off x="2490087" y="2988519"/>
            <a:ext cx="2377440" cy="369332"/>
          </a:xfrm>
        </p:spPr>
        <p:txBody>
          <a:bodyPr/>
          <a:lstStyle/>
          <a:p>
            <a:r>
              <a:rPr lang="en-US" sz="2000" dirty="0">
                <a:latin typeface="Segoe UI (Body)"/>
              </a:rPr>
              <a:t>Collaborative</a:t>
            </a:r>
          </a:p>
        </p:txBody>
      </p:sp>
      <p:sp>
        <p:nvSpPr>
          <p:cNvPr id="49" name="Content Placeholder 48"/>
          <p:cNvSpPr>
            <a:spLocks noGrp="1"/>
          </p:cNvSpPr>
          <p:nvPr>
            <p:ph idx="20"/>
          </p:nvPr>
        </p:nvSpPr>
        <p:spPr>
          <a:xfrm>
            <a:off x="4892714" y="2988519"/>
            <a:ext cx="2377440" cy="369332"/>
          </a:xfrm>
        </p:spPr>
        <p:txBody>
          <a:bodyPr/>
          <a:lstStyle/>
          <a:p>
            <a:r>
              <a:rPr lang="en-US" sz="2000" dirty="0">
                <a:latin typeface="Segoe UI (Body)"/>
              </a:rPr>
              <a:t>Cyber-aware</a:t>
            </a:r>
          </a:p>
        </p:txBody>
      </p:sp>
      <p:sp>
        <p:nvSpPr>
          <p:cNvPr id="50" name="Content Placeholder 49"/>
          <p:cNvSpPr>
            <a:spLocks noGrp="1"/>
          </p:cNvSpPr>
          <p:nvPr>
            <p:ph idx="21"/>
          </p:nvPr>
        </p:nvSpPr>
        <p:spPr>
          <a:xfrm>
            <a:off x="7215576" y="2978651"/>
            <a:ext cx="2488022" cy="646331"/>
          </a:xfrm>
        </p:spPr>
        <p:txBody>
          <a:bodyPr/>
          <a:lstStyle/>
          <a:p>
            <a:r>
              <a:rPr lang="en-US" sz="2000" dirty="0">
                <a:latin typeface="Segoe UI (Body)"/>
              </a:rPr>
              <a:t>Cognitive enabled</a:t>
            </a:r>
          </a:p>
        </p:txBody>
      </p:sp>
      <p:sp>
        <p:nvSpPr>
          <p:cNvPr id="51" name="Content Placeholder 50"/>
          <p:cNvSpPr>
            <a:spLocks noGrp="1"/>
          </p:cNvSpPr>
          <p:nvPr>
            <p:ph idx="22"/>
          </p:nvPr>
        </p:nvSpPr>
        <p:spPr>
          <a:xfrm>
            <a:off x="9506353" y="2988518"/>
            <a:ext cx="2628055" cy="369332"/>
          </a:xfrm>
        </p:spPr>
        <p:txBody>
          <a:bodyPr/>
          <a:lstStyle/>
          <a:p>
            <a:r>
              <a:rPr lang="en-US" sz="2000" dirty="0">
                <a:latin typeface="Segoe UI (Body)"/>
              </a:rPr>
              <a:t>Comprehensive</a:t>
            </a:r>
          </a:p>
        </p:txBody>
      </p:sp>
      <p:cxnSp>
        <p:nvCxnSpPr>
          <p:cNvPr id="20" name="Straight Connector 19">
            <a:extLst>
              <a:ext uri="{FF2B5EF4-FFF2-40B4-BE49-F238E27FC236}">
                <a16:creationId xmlns:a16="http://schemas.microsoft.com/office/drawing/2014/main" id="{EB132F8C-464F-C797-08C6-FD61AEFAF143}"/>
              </a:ext>
            </a:extLst>
          </p:cNvPr>
          <p:cNvCxnSpPr>
            <a:cxnSpLocks/>
          </p:cNvCxnSpPr>
          <p:nvPr/>
        </p:nvCxnSpPr>
        <p:spPr>
          <a:xfrm>
            <a:off x="307540" y="727121"/>
            <a:ext cx="1157692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1256907"/>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diagram of a company's supply chain&#10;&#10;Description automatically generated">
            <a:extLst>
              <a:ext uri="{FF2B5EF4-FFF2-40B4-BE49-F238E27FC236}">
                <a16:creationId xmlns:a16="http://schemas.microsoft.com/office/drawing/2014/main" id="{389AD274-36EB-5A5D-8FA4-19F6EB6F217F}"/>
              </a:ext>
            </a:extLst>
          </p:cNvPr>
          <p:cNvPicPr>
            <a:picLocks noChangeAspect="1"/>
          </p:cNvPicPr>
          <p:nvPr/>
        </p:nvPicPr>
        <p:blipFill>
          <a:blip r:embed="rId3" cstate="screen">
            <a:extLst>
              <a:ext uri="{28A0092B-C50C-407E-A947-70E740481C1C}">
                <a14:useLocalDpi xmlns:a14="http://schemas.microsoft.com/office/drawing/2010/main" val="0"/>
              </a:ext>
            </a:extLst>
          </a:blip>
          <a:srcRect l="4192" r="6916" b="-1"/>
          <a:stretch/>
        </p:blipFill>
        <p:spPr>
          <a:xfrm>
            <a:off x="3108603" y="68263"/>
            <a:ext cx="5974794" cy="6721475"/>
          </a:xfrm>
          <a:prstGeom prst="rect">
            <a:avLst/>
          </a:prstGeom>
          <a:noFill/>
        </p:spPr>
      </p:pic>
      <p:sp>
        <p:nvSpPr>
          <p:cNvPr id="16" name="TextBox 15">
            <a:extLst>
              <a:ext uri="{FF2B5EF4-FFF2-40B4-BE49-F238E27FC236}">
                <a16:creationId xmlns:a16="http://schemas.microsoft.com/office/drawing/2014/main" id="{B5675149-538A-031B-A610-69E21E74722D}"/>
              </a:ext>
            </a:extLst>
          </p:cNvPr>
          <p:cNvSpPr txBox="1"/>
          <p:nvPr/>
        </p:nvSpPr>
        <p:spPr>
          <a:xfrm>
            <a:off x="7483929" y="2372728"/>
            <a:ext cx="2786743" cy="1578788"/>
          </a:xfrm>
          <a:prstGeom prst="rect">
            <a:avLst/>
          </a:prstGeom>
        </p:spPr>
        <p:txBody>
          <a:bodyPr vert="horz" wrap="square" lIns="91440" tIns="45720" rIns="91440" bIns="45720" rtlCol="0" anchor="ctr" anchorCtr="0">
            <a:normAutofit/>
          </a:bodyPr>
          <a:lstStyle/>
          <a:p>
            <a:pPr algn="ctr">
              <a:lnSpc>
                <a:spcPct val="90000"/>
              </a:lnSpc>
              <a:spcBef>
                <a:spcPts val="2400"/>
              </a:spcBef>
              <a:spcAft>
                <a:spcPts val="600"/>
              </a:spcAft>
            </a:pPr>
            <a:endParaRPr lang="en-US" sz="3600" i="0" spc="0" baseline="0" dirty="0">
              <a:gradFill>
                <a:gsLst>
                  <a:gs pos="0">
                    <a:schemeClr val="tx2"/>
                  </a:gs>
                  <a:gs pos="100000">
                    <a:schemeClr val="tx2"/>
                  </a:gs>
                </a:gsLst>
                <a:lin ang="5400000" scaled="1"/>
              </a:gradFill>
            </a:endParaRPr>
          </a:p>
        </p:txBody>
      </p:sp>
    </p:spTree>
    <p:extLst>
      <p:ext uri="{BB962C8B-B14F-4D97-AF65-F5344CB8AC3E}">
        <p14:creationId xmlns:p14="http://schemas.microsoft.com/office/powerpoint/2010/main" val="3937079039"/>
      </p:ext>
    </p:extLst>
  </p:cSld>
  <p:clrMapOvr>
    <a:masterClrMapping/>
  </p:clrMapOvr>
  <p:transition spd="slow">
    <p:push dir="d"/>
  </p:transition>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0" name="Picture 19" descr="A screenshot of a computer application&#10;&#10;Description automatically generated">
            <a:extLst>
              <a:ext uri="{FF2B5EF4-FFF2-40B4-BE49-F238E27FC236}">
                <a16:creationId xmlns:a16="http://schemas.microsoft.com/office/drawing/2014/main" id="{A9460010-B334-B30A-E6B1-5677D29B31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0443" y="336725"/>
            <a:ext cx="8229600" cy="6172200"/>
          </a:xfrm>
          <a:prstGeom prst="rect">
            <a:avLst/>
          </a:prstGeom>
          <a:noFill/>
        </p:spPr>
      </p:pic>
    </p:spTree>
    <p:extLst>
      <p:ext uri="{BB962C8B-B14F-4D97-AF65-F5344CB8AC3E}">
        <p14:creationId xmlns:p14="http://schemas.microsoft.com/office/powerpoint/2010/main" val="21927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23">
            <a:extLst>
              <a:ext uri="{FF2B5EF4-FFF2-40B4-BE49-F238E27FC236}">
                <a16:creationId xmlns:a16="http://schemas.microsoft.com/office/drawing/2014/main" id="{422F1AB5-EAE2-B487-E4ED-0E47D68C19B0}"/>
              </a:ext>
            </a:extLst>
          </p:cNvPr>
          <p:cNvSpPr/>
          <p:nvPr/>
        </p:nvSpPr>
        <p:spPr>
          <a:xfrm>
            <a:off x="0" y="-972004"/>
            <a:ext cx="6896100" cy="215970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6" name="Content Placeholder 15" descr="A diagram of a supply chain&#10;&#10;Description automatically generated">
            <a:extLst>
              <a:ext uri="{FF2B5EF4-FFF2-40B4-BE49-F238E27FC236}">
                <a16:creationId xmlns:a16="http://schemas.microsoft.com/office/drawing/2014/main" id="{4013966F-C3F7-B773-5F97-0F4D8F541576}"/>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val="0"/>
              </a:ext>
            </a:extLst>
          </a:blip>
          <a:stretch/>
        </p:blipFill>
        <p:spPr>
          <a:xfrm>
            <a:off x="5639447" y="1664676"/>
            <a:ext cx="6062696" cy="4547022"/>
          </a:xfrm>
          <a:noFill/>
        </p:spPr>
      </p:pic>
      <p:sp>
        <p:nvSpPr>
          <p:cNvPr id="25" name="Text Placeholder 5">
            <a:extLst>
              <a:ext uri="{FF2B5EF4-FFF2-40B4-BE49-F238E27FC236}">
                <a16:creationId xmlns:a16="http://schemas.microsoft.com/office/drawing/2014/main" id="{F545D15A-7352-A727-5C9E-516B3E4A819A}"/>
              </a:ext>
            </a:extLst>
          </p:cNvPr>
          <p:cNvSpPr>
            <a:spLocks noGrp="1"/>
          </p:cNvSpPr>
          <p:nvPr>
            <p:ph type="body" sz="quarter" idx="19"/>
          </p:nvPr>
        </p:nvSpPr>
        <p:spPr>
          <a:xfrm>
            <a:off x="130952" y="252161"/>
            <a:ext cx="6634196" cy="424732"/>
          </a:xfrm>
        </p:spPr>
        <p:txBody>
          <a:bodyPr/>
          <a:lstStyle/>
          <a:p>
            <a:r>
              <a:rPr lang="en-US" sz="2400" b="1" dirty="0">
                <a:solidFill>
                  <a:schemeClr val="bg1"/>
                </a:solidFill>
                <a:latin typeface="+mn-lt"/>
              </a:rPr>
              <a:t>Why is supply chain analytics important?</a:t>
            </a:r>
          </a:p>
        </p:txBody>
      </p:sp>
      <p:sp>
        <p:nvSpPr>
          <p:cNvPr id="8" name="Content Placeholder 3">
            <a:extLst>
              <a:ext uri="{FF2B5EF4-FFF2-40B4-BE49-F238E27FC236}">
                <a16:creationId xmlns:a16="http://schemas.microsoft.com/office/drawing/2014/main" id="{4B39AB7D-E92B-B71E-7C45-93A2B54BA0AE}"/>
              </a:ext>
            </a:extLst>
          </p:cNvPr>
          <p:cNvSpPr txBox="1">
            <a:spLocks/>
          </p:cNvSpPr>
          <p:nvPr/>
        </p:nvSpPr>
        <p:spPr>
          <a:xfrm>
            <a:off x="9312997" y="2598127"/>
            <a:ext cx="2574203" cy="2524794"/>
          </a:xfrm>
          <a:prstGeom prst="rect">
            <a:avLst/>
          </a:prstGeom>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en-US" sz="2400" b="1"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marL="0" indent="0" algn="ctr" defTabSz="914400" rtl="0" eaLnBrk="1" latinLnBrk="0" hangingPunct="1">
              <a:lnSpc>
                <a:spcPct val="90000"/>
              </a:lnSpc>
              <a:spcBef>
                <a:spcPts val="1200"/>
              </a:spcBef>
              <a:spcAft>
                <a:spcPts val="1200"/>
              </a:spcAft>
              <a:buFont typeface="Arial" panose="020B0604020202020204" pitchFamily="34" charset="0"/>
              <a:buNone/>
              <a:defRPr sz="1800" b="1" kern="1200">
                <a:solidFill>
                  <a:schemeClr val="tx2"/>
                </a:solidFill>
                <a:latin typeface="+mn-lt"/>
                <a:ea typeface="+mn-ea"/>
                <a:cs typeface="+mn-cs"/>
              </a:defRPr>
            </a:lvl3pPr>
            <a:lvl4pPr marL="0" indent="0" algn="ctr" defTabSz="914400" rtl="0" eaLnBrk="1" latinLnBrk="0" hangingPunct="1">
              <a:lnSpc>
                <a:spcPct val="90000"/>
              </a:lnSpc>
              <a:spcBef>
                <a:spcPts val="0"/>
              </a:spcBef>
              <a:spcAft>
                <a:spcPts val="600"/>
              </a:spcAft>
              <a:buFont typeface="Arial" panose="020B0604020202020204" pitchFamily="34" charset="0"/>
              <a:buNone/>
              <a:defRPr sz="1800" kern="1200">
                <a:solidFill>
                  <a:schemeClr val="tx1">
                    <a:lumMod val="85000"/>
                    <a:lumOff val="15000"/>
                  </a:schemeClr>
                </a:solidFill>
                <a:latin typeface="+mn-lt"/>
                <a:ea typeface="+mn-ea"/>
                <a:cs typeface="+mn-cs"/>
              </a:defRPr>
            </a:lvl4pPr>
            <a:lvl5pPr marL="0" indent="0" algn="ctr"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9" name="Content Placeholder 3">
            <a:extLst>
              <a:ext uri="{FF2B5EF4-FFF2-40B4-BE49-F238E27FC236}">
                <a16:creationId xmlns:a16="http://schemas.microsoft.com/office/drawing/2014/main" id="{ACD800EC-3FD3-700C-3B68-502C4B070412}"/>
              </a:ext>
            </a:extLst>
          </p:cNvPr>
          <p:cNvSpPr txBox="1">
            <a:spLocks/>
          </p:cNvSpPr>
          <p:nvPr/>
        </p:nvSpPr>
        <p:spPr>
          <a:xfrm>
            <a:off x="9416865" y="2598127"/>
            <a:ext cx="2574203" cy="2524794"/>
          </a:xfrm>
          <a:prstGeom prst="rect">
            <a:avLst/>
          </a:prstGeom>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en-US" sz="2400" b="1"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marL="0" indent="0" algn="ctr" defTabSz="914400" rtl="0" eaLnBrk="1" latinLnBrk="0" hangingPunct="1">
              <a:lnSpc>
                <a:spcPct val="90000"/>
              </a:lnSpc>
              <a:spcBef>
                <a:spcPts val="1200"/>
              </a:spcBef>
              <a:spcAft>
                <a:spcPts val="1200"/>
              </a:spcAft>
              <a:buFont typeface="Arial" panose="020B0604020202020204" pitchFamily="34" charset="0"/>
              <a:buNone/>
              <a:defRPr sz="1800" b="1" kern="1200">
                <a:solidFill>
                  <a:schemeClr val="tx2"/>
                </a:solidFill>
                <a:latin typeface="+mn-lt"/>
                <a:ea typeface="+mn-ea"/>
                <a:cs typeface="+mn-cs"/>
              </a:defRPr>
            </a:lvl3pPr>
            <a:lvl4pPr marL="0" indent="0" algn="ctr" defTabSz="914400" rtl="0" eaLnBrk="1" latinLnBrk="0" hangingPunct="1">
              <a:lnSpc>
                <a:spcPct val="90000"/>
              </a:lnSpc>
              <a:spcBef>
                <a:spcPts val="0"/>
              </a:spcBef>
              <a:spcAft>
                <a:spcPts val="600"/>
              </a:spcAft>
              <a:buFont typeface="Arial" panose="020B0604020202020204" pitchFamily="34" charset="0"/>
              <a:buNone/>
              <a:defRPr sz="1800" kern="1200">
                <a:solidFill>
                  <a:schemeClr val="tx1">
                    <a:lumMod val="85000"/>
                    <a:lumOff val="15000"/>
                  </a:schemeClr>
                </a:solidFill>
                <a:latin typeface="+mn-lt"/>
                <a:ea typeface="+mn-ea"/>
                <a:cs typeface="+mn-cs"/>
              </a:defRPr>
            </a:lvl4pPr>
            <a:lvl5pPr marL="0" indent="0" algn="ctr"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7" name="Content Placeholder 9">
            <a:extLst>
              <a:ext uri="{FF2B5EF4-FFF2-40B4-BE49-F238E27FC236}">
                <a16:creationId xmlns:a16="http://schemas.microsoft.com/office/drawing/2014/main" id="{F538E985-E9EB-6DE5-096E-E858B3D95216}"/>
              </a:ext>
            </a:extLst>
          </p:cNvPr>
          <p:cNvSpPr txBox="1">
            <a:spLocks/>
          </p:cNvSpPr>
          <p:nvPr/>
        </p:nvSpPr>
        <p:spPr>
          <a:xfrm>
            <a:off x="304800" y="1398783"/>
            <a:ext cx="2552700" cy="293208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2400"/>
              </a:spcAft>
            </a:pPr>
            <a:r>
              <a:rPr lang="en-US" sz="2000" dirty="0"/>
              <a:t>1.Reduce costs and improve margins </a:t>
            </a:r>
          </a:p>
          <a:p>
            <a:pPr lvl="1"/>
            <a:r>
              <a:rPr lang="en-US" sz="1600" dirty="0"/>
              <a:t>Access comprehensive data to gain a continuous integrated planning approach and real-time visibility</a:t>
            </a:r>
          </a:p>
        </p:txBody>
      </p:sp>
      <p:sp>
        <p:nvSpPr>
          <p:cNvPr id="18" name="Content Placeholder 9">
            <a:extLst>
              <a:ext uri="{FF2B5EF4-FFF2-40B4-BE49-F238E27FC236}">
                <a16:creationId xmlns:a16="http://schemas.microsoft.com/office/drawing/2014/main" id="{29182C45-08CC-66F2-632C-7A1C1D98BD47}"/>
              </a:ext>
            </a:extLst>
          </p:cNvPr>
          <p:cNvSpPr txBox="1">
            <a:spLocks/>
          </p:cNvSpPr>
          <p:nvPr/>
        </p:nvSpPr>
        <p:spPr>
          <a:xfrm>
            <a:off x="2924718" y="1398783"/>
            <a:ext cx="2387399" cy="293208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2400"/>
              </a:spcAft>
            </a:pPr>
            <a:r>
              <a:rPr lang="en-US" sz="2000" dirty="0"/>
              <a:t>2. Better understand risks</a:t>
            </a:r>
          </a:p>
          <a:p>
            <a:pPr lvl="1"/>
            <a:r>
              <a:rPr lang="en-US" sz="1600" dirty="0"/>
              <a:t>Supply chain analytics can identify known risks and help to predict future risks by spotting patterns and trends</a:t>
            </a:r>
          </a:p>
        </p:txBody>
      </p:sp>
      <p:sp>
        <p:nvSpPr>
          <p:cNvPr id="19" name="Content Placeholder 9">
            <a:extLst>
              <a:ext uri="{FF2B5EF4-FFF2-40B4-BE49-F238E27FC236}">
                <a16:creationId xmlns:a16="http://schemas.microsoft.com/office/drawing/2014/main" id="{3F8E8E94-73CE-ACF1-B756-5FCC6887F232}"/>
              </a:ext>
            </a:extLst>
          </p:cNvPr>
          <p:cNvSpPr txBox="1">
            <a:spLocks/>
          </p:cNvSpPr>
          <p:nvPr/>
        </p:nvSpPr>
        <p:spPr>
          <a:xfrm>
            <a:off x="323902" y="3860524"/>
            <a:ext cx="2387399" cy="293208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2400"/>
              </a:spcAft>
            </a:pPr>
            <a:r>
              <a:rPr lang="en-US" sz="2000" dirty="0"/>
              <a:t>3. Increase accuracy in planning</a:t>
            </a:r>
          </a:p>
          <a:p>
            <a:pPr lvl="1"/>
            <a:r>
              <a:rPr lang="en-US" sz="1600" dirty="0"/>
              <a:t>By analyzing customer data, supply chain analytics can help a business better predict future demand</a:t>
            </a:r>
          </a:p>
        </p:txBody>
      </p:sp>
      <p:sp>
        <p:nvSpPr>
          <p:cNvPr id="20" name="Content Placeholder 9">
            <a:extLst>
              <a:ext uri="{FF2B5EF4-FFF2-40B4-BE49-F238E27FC236}">
                <a16:creationId xmlns:a16="http://schemas.microsoft.com/office/drawing/2014/main" id="{4FBB5E74-2903-7526-2CA5-1FCAA3AB00A5}"/>
              </a:ext>
            </a:extLst>
          </p:cNvPr>
          <p:cNvSpPr txBox="1">
            <a:spLocks/>
          </p:cNvSpPr>
          <p:nvPr/>
        </p:nvSpPr>
        <p:spPr>
          <a:xfrm>
            <a:off x="2961368" y="3860524"/>
            <a:ext cx="2387399" cy="293208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2400"/>
              </a:spcAft>
            </a:pPr>
            <a:r>
              <a:rPr lang="en-US" sz="2000" dirty="0"/>
              <a:t>4. Achieve lean supply chain</a:t>
            </a:r>
          </a:p>
          <a:p>
            <a:pPr lvl="1"/>
            <a:r>
              <a:rPr lang="en-US" sz="1600" dirty="0"/>
              <a:t>Companies can use supply chain analytics to monitor warehouse, partner responses and customer needs for better informed decisions.</a:t>
            </a:r>
          </a:p>
        </p:txBody>
      </p:sp>
    </p:spTree>
    <p:extLst>
      <p:ext uri="{BB962C8B-B14F-4D97-AF65-F5344CB8AC3E}">
        <p14:creationId xmlns:p14="http://schemas.microsoft.com/office/powerpoint/2010/main" val="207210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8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8" dur="800" fill="hold"/>
                                        <p:tgtEl>
                                          <p:spTgt spid="1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 calcmode="lin" valueType="num">
                                      <p:cBhvr additive="base">
                                        <p:cTn id="11" dur="8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12" dur="800" fill="hold"/>
                                        <p:tgtEl>
                                          <p:spTgt spid="1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 calcmode="lin" valueType="num">
                                      <p:cBhvr additive="base">
                                        <p:cTn id="15" dur="8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16" dur="800" fill="hold"/>
                                        <p:tgtEl>
                                          <p:spTgt spid="19">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anim calcmode="lin" valueType="num">
                                      <p:cBhvr additive="base">
                                        <p:cTn id="19" dur="8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0" dur="8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P spid="18" grpId="0" uiExpand="1" build="p"/>
      <p:bldP spid="19" grpId="0" uiExpand="1" build="p"/>
      <p:bldP spid="20"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 Placeholder 70"/>
          <p:cNvSpPr>
            <a:spLocks noGrp="1"/>
          </p:cNvSpPr>
          <p:nvPr>
            <p:ph type="body" sz="quarter" idx="19"/>
          </p:nvPr>
        </p:nvSpPr>
        <p:spPr>
          <a:xfrm>
            <a:off x="2574869" y="464335"/>
            <a:ext cx="7042261" cy="757130"/>
          </a:xfrm>
        </p:spPr>
        <p:txBody>
          <a:bodyPr/>
          <a:lstStyle/>
          <a:p>
            <a:r>
              <a:rPr lang="en-US" sz="2400" b="1" dirty="0">
                <a:solidFill>
                  <a:schemeClr val="tx1"/>
                </a:solidFill>
                <a:latin typeface="Segoe UI (Body)"/>
              </a:rPr>
              <a:t>What are the types of supply chain analytics?</a:t>
            </a:r>
          </a:p>
        </p:txBody>
      </p:sp>
      <p:sp>
        <p:nvSpPr>
          <p:cNvPr id="8" name="TextBox 7">
            <a:extLst>
              <a:ext uri="{FF2B5EF4-FFF2-40B4-BE49-F238E27FC236}">
                <a16:creationId xmlns:a16="http://schemas.microsoft.com/office/drawing/2014/main" id="{0D87E4C6-DF98-8400-B062-D8CC425DF3F9}"/>
              </a:ext>
            </a:extLst>
          </p:cNvPr>
          <p:cNvSpPr txBox="1"/>
          <p:nvPr/>
        </p:nvSpPr>
        <p:spPr>
          <a:xfrm>
            <a:off x="430782" y="2370248"/>
            <a:ext cx="4446018" cy="2117503"/>
          </a:xfrm>
          <a:prstGeom prst="rect">
            <a:avLst/>
          </a:prstGeom>
          <a:noFill/>
        </p:spPr>
        <p:txBody>
          <a:bodyPr wrap="square" rtlCol="0">
            <a:spAutoFit/>
          </a:bodyPr>
          <a:lstStyle/>
          <a:p>
            <a:pPr defTabSz="711200">
              <a:lnSpc>
                <a:spcPct val="90000"/>
              </a:lnSpc>
              <a:spcBef>
                <a:spcPct val="0"/>
              </a:spcBef>
              <a:spcAft>
                <a:spcPct val="35000"/>
              </a:spcAft>
            </a:pPr>
            <a:r>
              <a:rPr lang="en-US" sz="2000" b="1" i="0" kern="1200" baseline="0" dirty="0">
                <a:solidFill>
                  <a:schemeClr val="accent1">
                    <a:lumMod val="50000"/>
                  </a:schemeClr>
                </a:solidFill>
              </a:rPr>
              <a:t>Different types of supply chain analytics include:</a:t>
            </a:r>
            <a:br>
              <a:rPr lang="en-US" sz="1800" b="0" i="0" kern="1200" baseline="0" dirty="0"/>
            </a:br>
            <a:br>
              <a:rPr lang="en-US" sz="1800" b="0" i="0" kern="1200" baseline="0" dirty="0"/>
            </a:br>
            <a:r>
              <a:rPr lang="en-US" sz="1600" kern="1200" dirty="0"/>
              <a:t>1. Descriptive analytics</a:t>
            </a:r>
            <a:br>
              <a:rPr lang="en-US" sz="1600" kern="1200" dirty="0"/>
            </a:br>
            <a:r>
              <a:rPr lang="en-US" sz="1600" kern="1200" dirty="0"/>
              <a:t>2. Predictive analytics</a:t>
            </a:r>
            <a:br>
              <a:rPr lang="en-US" sz="1600" kern="1200" dirty="0"/>
            </a:br>
            <a:r>
              <a:rPr lang="en-US" sz="1600" kern="1200" dirty="0"/>
              <a:t>3. Prescriptive analytics</a:t>
            </a:r>
            <a:br>
              <a:rPr lang="en-US" sz="1600" kern="1200" dirty="0"/>
            </a:br>
            <a:r>
              <a:rPr lang="en-US" sz="1600" kern="1200" dirty="0"/>
              <a:t>4. Diagnostic analytics</a:t>
            </a:r>
          </a:p>
          <a:p>
            <a:pPr marL="0" lvl="0" indent="0" algn="l" defTabSz="711200">
              <a:lnSpc>
                <a:spcPct val="90000"/>
              </a:lnSpc>
              <a:spcBef>
                <a:spcPct val="0"/>
              </a:spcBef>
              <a:spcAft>
                <a:spcPct val="35000"/>
              </a:spcAft>
              <a:buNone/>
            </a:pPr>
            <a:endParaRPr lang="en-US" sz="1800" kern="1200" dirty="0"/>
          </a:p>
        </p:txBody>
      </p:sp>
      <p:pic>
        <p:nvPicPr>
          <p:cNvPr id="10" name="Picture 9">
            <a:extLst>
              <a:ext uri="{FF2B5EF4-FFF2-40B4-BE49-F238E27FC236}">
                <a16:creationId xmlns:a16="http://schemas.microsoft.com/office/drawing/2014/main" id="{0DBADE7C-9A2F-CE65-D847-061FEC8D1D73}"/>
              </a:ext>
            </a:extLst>
          </p:cNvPr>
          <p:cNvPicPr>
            <a:picLocks noChangeAspect="1"/>
          </p:cNvPicPr>
          <p:nvPr/>
        </p:nvPicPr>
        <p:blipFill>
          <a:blip r:embed="rId3"/>
          <a:stretch>
            <a:fillRect/>
          </a:stretch>
        </p:blipFill>
        <p:spPr>
          <a:xfrm>
            <a:off x="4546079" y="1819655"/>
            <a:ext cx="7215139" cy="4024695"/>
          </a:xfrm>
          <a:prstGeom prst="rect">
            <a:avLst/>
          </a:prstGeom>
        </p:spPr>
      </p:pic>
    </p:spTree>
    <p:extLst>
      <p:ext uri="{BB962C8B-B14F-4D97-AF65-F5344CB8AC3E}">
        <p14:creationId xmlns:p14="http://schemas.microsoft.com/office/powerpoint/2010/main" val="2488226301"/>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41"/>
          <p:cNvSpPr>
            <a:spLocks noGrp="1"/>
          </p:cNvSpPr>
          <p:nvPr>
            <p:ph type="body" sz="quarter" idx="11"/>
          </p:nvPr>
        </p:nvSpPr>
        <p:spPr>
          <a:xfrm>
            <a:off x="1034143" y="2842889"/>
            <a:ext cx="5061857" cy="2862322"/>
          </a:xfrm>
        </p:spPr>
        <p:txBody>
          <a:bodyPr/>
          <a:lstStyle/>
          <a:p>
            <a:pPr algn="just"/>
            <a:r>
              <a:rPr lang="en-US" sz="2000" b="1" dirty="0">
                <a:latin typeface="Segoe UI Light" panose="020B0502040204020203" pitchFamily="34" charset="0"/>
                <a:cs typeface="Segoe UI Light" panose="020B0502040204020203" pitchFamily="34" charset="0"/>
              </a:rPr>
              <a:t>The ongoing progression of AI and machine learning algorithms imply that their implementation in supply chain analytics will keep expanding. These advancements possess the potential to transform supply chain management by automating intricate tasks, recognizing patterns and trends that may elude human perception, and empowering businesses to make more precise forecasts and decisions.</a:t>
            </a:r>
          </a:p>
        </p:txBody>
      </p:sp>
      <p:sp>
        <p:nvSpPr>
          <p:cNvPr id="21" name="Text Placeholder 20"/>
          <p:cNvSpPr>
            <a:spLocks noGrp="1"/>
          </p:cNvSpPr>
          <p:nvPr>
            <p:ph type="body" sz="quarter" idx="19"/>
          </p:nvPr>
        </p:nvSpPr>
        <p:spPr>
          <a:xfrm>
            <a:off x="1034143" y="1585823"/>
            <a:ext cx="5061857" cy="757130"/>
          </a:xfrm>
        </p:spPr>
        <p:txBody>
          <a:bodyPr/>
          <a:lstStyle/>
          <a:p>
            <a:r>
              <a:rPr lang="en-US" sz="2400" b="1" dirty="0">
                <a:latin typeface="Segoe UI (Body)"/>
              </a:rPr>
              <a:t>1. Artificial Intelligence (AI) and Machine Learning</a:t>
            </a:r>
          </a:p>
        </p:txBody>
      </p:sp>
      <p:pic>
        <p:nvPicPr>
          <p:cNvPr id="17" name="Picture Placeholder 16">
            <a:extLst>
              <a:ext uri="{FF2B5EF4-FFF2-40B4-BE49-F238E27FC236}">
                <a16:creationId xmlns:a16="http://schemas.microsoft.com/office/drawing/2014/main" id="{EFACB5CA-1614-9487-5DFD-0C99753A6CBE}"/>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val="0"/>
              </a:ext>
            </a:extLst>
          </a:blip>
          <a:srcRect l="5788" r="5788"/>
          <a:stretch>
            <a:fillRect/>
          </a:stretch>
        </p:blipFill>
        <p:spPr>
          <a:xfrm>
            <a:off x="7315200" y="1552190"/>
            <a:ext cx="3672423" cy="4153021"/>
          </a:xfrm>
          <a:prstGeom prst="rect">
            <a:avLst/>
          </a:prstGeom>
        </p:spPr>
      </p:pic>
      <p:sp>
        <p:nvSpPr>
          <p:cNvPr id="7" name="Text Placeholder 20">
            <a:extLst>
              <a:ext uri="{FF2B5EF4-FFF2-40B4-BE49-F238E27FC236}">
                <a16:creationId xmlns:a16="http://schemas.microsoft.com/office/drawing/2014/main" id="{2B2EAAA0-5D41-9423-BF96-ABCCEBA896B9}"/>
              </a:ext>
            </a:extLst>
          </p:cNvPr>
          <p:cNvSpPr txBox="1">
            <a:spLocks/>
          </p:cNvSpPr>
          <p:nvPr/>
        </p:nvSpPr>
        <p:spPr>
          <a:xfrm>
            <a:off x="1034143" y="578725"/>
            <a:ext cx="9953480" cy="424732"/>
          </a:xfrm>
          <a:prstGeom prst="rect">
            <a:avLst/>
          </a:prstGeom>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3600" b="0" kern="1200">
                <a:gradFill>
                  <a:gsLst>
                    <a:gs pos="15000">
                      <a:schemeClr val="tx1"/>
                    </a:gs>
                    <a:gs pos="47000">
                      <a:schemeClr val="tx1"/>
                    </a:gs>
                  </a:gsLst>
                  <a:lin ang="5400000" scaled="1"/>
                </a:gradFill>
                <a:latin typeface="+mj-lt"/>
                <a:ea typeface="+mn-ea"/>
                <a:cs typeface="+mn-cs"/>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a:solidFill>
                  <a:schemeClr val="tx1">
                    <a:lumMod val="65000"/>
                    <a:lumOff val="35000"/>
                  </a:schemeClr>
                </a:solidFill>
                <a:latin typeface="+mj-lt"/>
                <a:ea typeface="+mn-ea"/>
                <a:cs typeface="+mn-cs"/>
              </a:defRPr>
            </a:lvl2pPr>
            <a:lvl3pPr marL="0" indent="0" algn="ctr"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ctr"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ctr"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latin typeface="Segoe UI (Body)"/>
              </a:rPr>
              <a:t>The Future of Supply Chain Analytics</a:t>
            </a:r>
          </a:p>
        </p:txBody>
      </p:sp>
    </p:spTree>
    <p:extLst>
      <p:ext uri="{BB962C8B-B14F-4D97-AF65-F5344CB8AC3E}">
        <p14:creationId xmlns:p14="http://schemas.microsoft.com/office/powerpoint/2010/main" val="2441306458"/>
      </p:ext>
    </p:extLst>
  </p:cSld>
  <p:clrMapOvr>
    <a:masterClrMapping/>
  </p:clrMapOvr>
  <p:transition spd="slow">
    <p:push/>
  </p:transition>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01425_Powerful Presentations_Win32_mlw - v2" id="{7CBB6D80-F69F-4458-A96A-A39B855A93D5}" vid="{827664DE-2D82-4B7F-8582-8671022436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2E6351-E64A-42DD-A554-7DF75222212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1C2FF92-1ACE-4D23-9586-85906FF02F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30CA71C-6B24-463C-853F-076A02E27C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Powerful Presentations</Template>
  <TotalTime>12387</TotalTime>
  <Words>1533</Words>
  <Application>Microsoft Office PowerPoint</Application>
  <PresentationFormat>Widescreen</PresentationFormat>
  <Paragraphs>89</Paragraphs>
  <Slides>22</Slides>
  <Notes>10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Arial</vt:lpstr>
      <vt:lpstr>Arial Black</vt:lpstr>
      <vt:lpstr>Calibri</vt:lpstr>
      <vt:lpstr>Segoe UI</vt:lpstr>
      <vt:lpstr>Segoe UI (Body)</vt:lpstr>
      <vt:lpstr>Segoe UI Black</vt:lpstr>
      <vt:lpstr>Segoe UI Light</vt:lpstr>
      <vt:lpstr>Segoe UI Light </vt:lpstr>
      <vt:lpstr>Segoe UI Light (Headings)</vt:lpstr>
      <vt:lpstr>Segoe UI Semibold</vt:lpstr>
      <vt:lpstr>Segoe UI Semilight</vt:lpstr>
      <vt:lpstr>Wingdings</vt:lpstr>
      <vt:lpstr>Storybuilding Neal Creative</vt:lpstr>
      <vt:lpstr>Data Analytics in</vt:lpstr>
      <vt:lpstr>What is supply chain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Market Trends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Dhanasekaran, Kumaravel</dc:creator>
  <cp:keywords/>
  <dc:description/>
  <cp:lastModifiedBy>Dhanasekaran, Kumaravel</cp:lastModifiedBy>
  <cp:revision>12</cp:revision>
  <dcterms:created xsi:type="dcterms:W3CDTF">2025-01-17T16:23:30Z</dcterms:created>
  <dcterms:modified xsi:type="dcterms:W3CDTF">2025-01-29T01:17:44Z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